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8"/>
  </p:notesMasterIdLst>
  <p:sldIdLst>
    <p:sldId id="256" r:id="rId2"/>
    <p:sldId id="310" r:id="rId3"/>
    <p:sldId id="258" r:id="rId4"/>
    <p:sldId id="282" r:id="rId5"/>
    <p:sldId id="284" r:id="rId6"/>
    <p:sldId id="286" r:id="rId7"/>
    <p:sldId id="259" r:id="rId8"/>
    <p:sldId id="287" r:id="rId9"/>
    <p:sldId id="283" r:id="rId10"/>
    <p:sldId id="260" r:id="rId11"/>
    <p:sldId id="261" r:id="rId12"/>
    <p:sldId id="291" r:id="rId13"/>
    <p:sldId id="264" r:id="rId14"/>
    <p:sldId id="288" r:id="rId15"/>
    <p:sldId id="313" r:id="rId16"/>
    <p:sldId id="289" r:id="rId17"/>
    <p:sldId id="292" r:id="rId18"/>
    <p:sldId id="296" r:id="rId19"/>
    <p:sldId id="297" r:id="rId20"/>
    <p:sldId id="298" r:id="rId21"/>
    <p:sldId id="299" r:id="rId22"/>
    <p:sldId id="300" r:id="rId23"/>
    <p:sldId id="304" r:id="rId24"/>
    <p:sldId id="305" r:id="rId25"/>
    <p:sldId id="314" r:id="rId26"/>
    <p:sldId id="306" r:id="rId27"/>
    <p:sldId id="307" r:id="rId28"/>
    <p:sldId id="308" r:id="rId29"/>
    <p:sldId id="309" r:id="rId30"/>
    <p:sldId id="311" r:id="rId31"/>
    <p:sldId id="312" r:id="rId32"/>
    <p:sldId id="285" r:id="rId33"/>
    <p:sldId id="294" r:id="rId34"/>
    <p:sldId id="293" r:id="rId35"/>
    <p:sldId id="295" r:id="rId36"/>
    <p:sldId id="301" r:id="rId37"/>
    <p:sldId id="303" r:id="rId38"/>
    <p:sldId id="302" r:id="rId39"/>
    <p:sldId id="290" r:id="rId40"/>
    <p:sldId id="315" r:id="rId41"/>
    <p:sldId id="266" r:id="rId42"/>
    <p:sldId id="267" r:id="rId43"/>
    <p:sldId id="268" r:id="rId44"/>
    <p:sldId id="277" r:id="rId45"/>
    <p:sldId id="278" r:id="rId46"/>
    <p:sldId id="279" r:id="rId47"/>
    <p:sldId id="280" r:id="rId48"/>
    <p:sldId id="274" r:id="rId49"/>
    <p:sldId id="262" r:id="rId50"/>
    <p:sldId id="269" r:id="rId51"/>
    <p:sldId id="265" r:id="rId52"/>
    <p:sldId id="270" r:id="rId53"/>
    <p:sldId id="275" r:id="rId54"/>
    <p:sldId id="271" r:id="rId55"/>
    <p:sldId id="272" r:id="rId56"/>
    <p:sldId id="273" r:id="rId57"/>
  </p:sldIdLst>
  <p:sldSz cx="9144000" cy="5143500" type="screen16x9"/>
  <p:notesSz cx="6858000" cy="9144000"/>
  <p:embeddedFontLst>
    <p:embeddedFont>
      <p:font typeface="Cambria Math" panose="02040503050406030204" pitchFamily="18" charset="0"/>
      <p:regular r:id="rId59"/>
    </p:embeddedFont>
    <p:embeddedFont>
      <p:font typeface="Proxima Nova" panose="02000506030000020004" pitchFamily="2" charset="0"/>
      <p:regular r:id="rId60"/>
      <p:bold r:id="rId61"/>
      <p:italic r:id="rId62"/>
      <p:boldItalic r:id="rId63"/>
    </p:embeddedFont>
    <p:embeddedFont>
      <p:font typeface="Space Mono" panose="02000509040000020004" pitchFamily="49" charset="77"/>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07"/>
    <p:restoredTop sz="93100"/>
  </p:normalViewPr>
  <p:slideViewPr>
    <p:cSldViewPr snapToGrid="0">
      <p:cViewPr>
        <p:scale>
          <a:sx n="200" d="100"/>
          <a:sy n="200" d="100"/>
        </p:scale>
        <p:origin x="896"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23631b36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23631b36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23631b3676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23631b367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Basic FNN imitates numerical model in that it only propagates its previous predictions to subsequent timesteps.</a:t>
            </a:r>
          </a:p>
          <a:p>
            <a:pPr marL="171450" lvl="0" indent="-171450" algn="l" rtl="0">
              <a:spcBef>
                <a:spcPts val="0"/>
              </a:spcBef>
              <a:spcAft>
                <a:spcPts val="0"/>
              </a:spcAft>
            </a:pPr>
            <a:r>
              <a:rPr lang="en-US"/>
              <a:t>RNNs attempt to preserve information by calculating a hidden state that is passed along at each layer.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23631b367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23631b367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RNNs vulnerable to vanishing and exploding gradients because they apply learned matrix operations directly to the latent vector passed between timesteps.</a:t>
            </a:r>
          </a:p>
          <a:p>
            <a:pPr marL="628650" lvl="1" indent="-171450" algn="l" rtl="0">
              <a:spcBef>
                <a:spcPts val="0"/>
              </a:spcBef>
              <a:spcAft>
                <a:spcPts val="0"/>
              </a:spcAft>
            </a:pPr>
            <a:r>
              <a:rPr lang="en-US"/>
              <a:t>The same weights are updated for each timestep, which can cause them to explode or go to zero, and stop learning</a:t>
            </a:r>
          </a:p>
          <a:p>
            <a:pPr marL="171450" lvl="0" indent="-171450" algn="l" rtl="0">
              <a:spcBef>
                <a:spcPts val="0"/>
              </a:spcBef>
              <a:spcAft>
                <a:spcPts val="0"/>
              </a:spcAft>
            </a:pPr>
            <a:r>
              <a:rPr lang="en-US"/>
              <a:t>LSTMs solve this by instead using the weights matrix to generate linear coefficients that scale the vector which is passed between timesteps.</a:t>
            </a:r>
          </a:p>
          <a:p>
            <a:pPr marL="171450" lvl="0" indent="-171450" algn="l" rtl="0">
              <a:spcBef>
                <a:spcPts val="0"/>
              </a:spcBef>
              <a:spcAft>
                <a:spcPts val="0"/>
              </a:spcAft>
            </a:pPr>
            <a:r>
              <a:rPr lang="en-US"/>
              <a:t>Window period spins up the model with soil states as well as forcings, then only forcings and static parameters provided during the 2 week prediction sequence.</a:t>
            </a:r>
          </a:p>
          <a:p>
            <a:pPr marL="628650" lvl="1" indent="-171450" algn="l" rtl="0">
              <a:spcBef>
                <a:spcPts val="0"/>
              </a:spcBef>
              <a:spcAft>
                <a:spcPts val="0"/>
              </a:spcAft>
            </a:pPr>
            <a:r>
              <a:rPr lang="en-US"/>
              <a:t>Outputs of the model are ultimately the increment change in soil state for each layer.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Snow was initially treated as a separate soil layer, but models would universally predict zero change since it is relatively rare.</a:t>
            </a:r>
          </a:p>
          <a:p>
            <a:r>
              <a:rPr lang="en-US"/>
              <a:t>Exploratory models trained to exclusively predict snow showed promising results</a:t>
            </a:r>
          </a:p>
          <a:p>
            <a:r>
              <a:rPr lang="en-US"/>
              <a:t>From this point forward, we use the Noah-LSM values for snow water equivalent as a dynamic input</a:t>
            </a:r>
          </a:p>
          <a:p>
            <a:r>
              <a:rPr lang="en-US"/>
              <a:t>In the future, we expect to integrate an ANN dedicated to predicting snow to initialize the soil moisture models.</a:t>
            </a:r>
          </a:p>
        </p:txBody>
      </p:sp>
    </p:spTree>
    <p:extLst>
      <p:ext uri="{BB962C8B-B14F-4D97-AF65-F5344CB8AC3E}">
        <p14:creationId xmlns:p14="http://schemas.microsoft.com/office/powerpoint/2010/main" val="2926420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23631b3676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23631b3676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2012-2018 are split 2/3 training and 1/3 validation, testing on separate years 2018-2024</a:t>
            </a:r>
          </a:p>
          <a:p>
            <a:pPr marL="171450" lvl="0" indent="-171450" algn="l" rtl="0">
              <a:spcBef>
                <a:spcPts val="0"/>
              </a:spcBef>
              <a:spcAft>
                <a:spcPts val="0"/>
              </a:spcAft>
            </a:pPr>
            <a:r>
              <a:rPr lang="en-US"/>
              <a:t>Initial times of samples are separated by at least 31 hours to preserve uniqueness of the time series.</a:t>
            </a:r>
          </a:p>
          <a:p>
            <a:pPr marL="171450" lvl="0" indent="-171450" algn="l" rtl="0">
              <a:spcBef>
                <a:spcPts val="0"/>
              </a:spcBef>
              <a:spcAft>
                <a:spcPts val="0"/>
              </a:spcAft>
            </a:pPr>
            <a:endParaRPr lang="en-US"/>
          </a:p>
          <a:p>
            <a:pPr marL="171450" lvl="0" indent="-171450" algn="l" rtl="0">
              <a:spcBef>
                <a:spcPts val="0"/>
              </a:spcBef>
              <a:spcAft>
                <a:spcPts val="0"/>
              </a:spcAft>
            </a:pPr>
            <a:r>
              <a:rPr lang="en-US"/>
              <a:t>Independent variables for model training include the units of the prediction target, the model type, custom loss function parameters, and other hyperparamters</a:t>
            </a:r>
          </a:p>
          <a:p>
            <a:pPr marL="171450" lvl="0" indent="-171450" algn="l" rtl="0">
              <a:spcBef>
                <a:spcPts val="0"/>
              </a:spcBef>
              <a:spcAft>
                <a:spcPts val="0"/>
              </a:spcAft>
            </a:pPr>
            <a:endParaRPr lang="en-US"/>
          </a:p>
          <a:p>
            <a:pPr marL="171450" lvl="0" indent="-171450" algn="l" rtl="0">
              <a:spcBef>
                <a:spcPts val="0"/>
              </a:spcBef>
              <a:spcAft>
                <a:spcPts val="0"/>
              </a:spcAft>
            </a:pPr>
            <a:r>
              <a:rPr lang="en-US"/>
              <a:t>Must be careful in evaluating due to</a:t>
            </a:r>
          </a:p>
          <a:p>
            <a:pPr marL="628650" lvl="1" indent="-171450" algn="l" rtl="0">
              <a:spcBef>
                <a:spcPts val="0"/>
              </a:spcBef>
              <a:spcAft>
                <a:spcPts val="0"/>
              </a:spcAft>
            </a:pPr>
            <a:r>
              <a:rPr lang="en-US"/>
              <a:t>the large number of model parameters</a:t>
            </a:r>
          </a:p>
          <a:p>
            <a:pPr marL="628650" lvl="1" indent="-171450" algn="l" rtl="0">
              <a:spcBef>
                <a:spcPts val="0"/>
              </a:spcBef>
              <a:spcAft>
                <a:spcPts val="0"/>
              </a:spcAft>
            </a:pPr>
            <a:r>
              <a:rPr lang="en-US"/>
              <a:t>dependence on rare events</a:t>
            </a:r>
          </a:p>
          <a:p>
            <a:pPr marL="628650" lvl="1" indent="-171450" algn="l" rtl="0">
              <a:spcBef>
                <a:spcPts val="0"/>
              </a:spcBef>
              <a:spcAft>
                <a:spcPts val="0"/>
              </a:spcAft>
            </a:pPr>
            <a:r>
              <a:rPr lang="en-US"/>
              <a:t>discrete differences between static inputs</a:t>
            </a:r>
          </a:p>
          <a:p>
            <a:pPr marL="628650" lvl="1" indent="-171450" algn="l" rtl="0">
              <a:spcBef>
                <a:spcPts val="0"/>
              </a:spcBef>
              <a:spcAft>
                <a:spcPts val="0"/>
              </a:spcAft>
            </a:pPr>
            <a:r>
              <a:rPr lang="en-US"/>
              <a:t>highly multicolinear and autocorrelated inputs and outputs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B9991584-0920-6F79-2BED-4E4AAD56F2E7}"/>
            </a:ext>
          </a:extLst>
        </p:cNvPr>
        <p:cNvGrpSpPr/>
        <p:nvPr/>
      </p:nvGrpSpPr>
      <p:grpSpPr>
        <a:xfrm>
          <a:off x="0" y="0"/>
          <a:ext cx="0" cy="0"/>
          <a:chOff x="0" y="0"/>
          <a:chExt cx="0" cy="0"/>
        </a:xfrm>
      </p:grpSpPr>
      <p:sp>
        <p:nvSpPr>
          <p:cNvPr id="417" name="Google Shape;417;g323631b3676_0_358:notes">
            <a:extLst>
              <a:ext uri="{FF2B5EF4-FFF2-40B4-BE49-F238E27FC236}">
                <a16:creationId xmlns:a16="http://schemas.microsoft.com/office/drawing/2014/main" id="{ACFD8FD2-E258-AF5C-D132-8EC28FC77B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23631b3676_0_358:notes">
            <a:extLst>
              <a:ext uri="{FF2B5EF4-FFF2-40B4-BE49-F238E27FC236}">
                <a16:creationId xmlns:a16="http://schemas.microsoft.com/office/drawing/2014/main" id="{6FC9EFC7-615D-233E-A1D8-860DC6440C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813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719F3AA4-E6F9-7125-7487-07FB1394B376}"/>
            </a:ext>
          </a:extLst>
        </p:cNvPr>
        <p:cNvGrpSpPr/>
        <p:nvPr/>
      </p:nvGrpSpPr>
      <p:grpSpPr>
        <a:xfrm>
          <a:off x="0" y="0"/>
          <a:ext cx="0" cy="0"/>
          <a:chOff x="0" y="0"/>
          <a:chExt cx="0" cy="0"/>
        </a:xfrm>
      </p:grpSpPr>
      <p:sp>
        <p:nvSpPr>
          <p:cNvPr id="417" name="Google Shape;417;g323631b3676_0_358:notes">
            <a:extLst>
              <a:ext uri="{FF2B5EF4-FFF2-40B4-BE49-F238E27FC236}">
                <a16:creationId xmlns:a16="http://schemas.microsoft.com/office/drawing/2014/main" id="{1EA97AC4-682C-E22E-DA8C-2D097FB3FE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23631b3676_0_358:notes">
            <a:extLst>
              <a:ext uri="{FF2B5EF4-FFF2-40B4-BE49-F238E27FC236}">
                <a16:creationId xmlns:a16="http://schemas.microsoft.com/office/drawing/2014/main" id="{4320E362-4FCD-C843-07C0-4F8601624A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485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a:extLst>
            <a:ext uri="{FF2B5EF4-FFF2-40B4-BE49-F238E27FC236}">
              <a16:creationId xmlns:a16="http://schemas.microsoft.com/office/drawing/2014/main" id="{3B9FD5FC-8C63-7DFC-828F-9E42B5F23C5A}"/>
            </a:ext>
          </a:extLst>
        </p:cNvPr>
        <p:cNvGrpSpPr/>
        <p:nvPr/>
      </p:nvGrpSpPr>
      <p:grpSpPr>
        <a:xfrm>
          <a:off x="0" y="0"/>
          <a:ext cx="0" cy="0"/>
          <a:chOff x="0" y="0"/>
          <a:chExt cx="0" cy="0"/>
        </a:xfrm>
      </p:grpSpPr>
      <p:sp>
        <p:nvSpPr>
          <p:cNvPr id="417" name="Google Shape;417;g323631b3676_0_358:notes">
            <a:extLst>
              <a:ext uri="{FF2B5EF4-FFF2-40B4-BE49-F238E27FC236}">
                <a16:creationId xmlns:a16="http://schemas.microsoft.com/office/drawing/2014/main" id="{6B6013FE-DCCF-D53E-6EE0-875A7791BD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23631b3676_0_358:notes">
            <a:extLst>
              <a:ext uri="{FF2B5EF4-FFF2-40B4-BE49-F238E27FC236}">
                <a16:creationId xmlns:a16="http://schemas.microsoft.com/office/drawing/2014/main" id="{5103C2CE-1F6A-5490-F1F8-C7248252FC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Best FNN was fastest, but worse and less consistent than the other models.</a:t>
            </a:r>
          </a:p>
          <a:p>
            <a:pPr marL="171450" lvl="0" indent="-171450" algn="l" rtl="0">
              <a:spcBef>
                <a:spcPts val="0"/>
              </a:spcBef>
              <a:spcAft>
                <a:spcPts val="0"/>
              </a:spcAft>
            </a:pPr>
            <a:r>
              <a:rPr lang="en-US"/>
              <a:t>Best LSTM targetting VSM was much larger than LSTM-RSM, worse performance in all layers.</a:t>
            </a:r>
          </a:p>
          <a:p>
            <a:pPr marL="171450" lvl="0" indent="-171450" algn="l" rtl="0">
              <a:spcBef>
                <a:spcPts val="0"/>
              </a:spcBef>
              <a:spcAft>
                <a:spcPts val="0"/>
              </a:spcAft>
            </a:pPr>
            <a:r>
              <a:rPr lang="en-US"/>
              <a:t>LSTM-RSM performed best in all metrics and layers. Will continue to analyze that.</a:t>
            </a:r>
            <a:endParaRPr/>
          </a:p>
        </p:txBody>
      </p:sp>
    </p:spTree>
    <p:extLst>
      <p:ext uri="{BB962C8B-B14F-4D97-AF65-F5344CB8AC3E}">
        <p14:creationId xmlns:p14="http://schemas.microsoft.com/office/powerpoint/2010/main" val="2919543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Highest error rates associated with sandy pixels, especiallly in the cold season</a:t>
            </a:r>
          </a:p>
          <a:p>
            <a:r>
              <a:rPr lang="en-US"/>
              <a:t>Results dominated by a slight dry bias.</a:t>
            </a:r>
          </a:p>
        </p:txBody>
      </p:sp>
    </p:spTree>
    <p:extLst>
      <p:ext uri="{BB962C8B-B14F-4D97-AF65-F5344CB8AC3E}">
        <p14:creationId xmlns:p14="http://schemas.microsoft.com/office/powerpoint/2010/main" val="3274047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40-100cm deep layer is generally wet-biased throughout the year, except dry bias in the Midwest spring.</a:t>
            </a:r>
          </a:p>
          <a:p>
            <a:r>
              <a:rPr lang="en-US"/>
              <a:t>Wet bias closely contouring cropland in the Midwest and Mississippi River Valley is even more extreme at this layer</a:t>
            </a:r>
          </a:p>
        </p:txBody>
      </p:sp>
    </p:spTree>
    <p:extLst>
      <p:ext uri="{BB962C8B-B14F-4D97-AF65-F5344CB8AC3E}">
        <p14:creationId xmlns:p14="http://schemas.microsoft.com/office/powerpoint/2010/main" val="3462911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Noticable dry-bias tiling artifact in midwest closely corresponds to previously-unknown slope type categorical parameter</a:t>
            </a:r>
          </a:p>
          <a:p>
            <a:r>
              <a:rPr lang="en-US"/>
              <a:t>Drier pixels align with lower drainage efficiencies from the bottom layer of the model.</a:t>
            </a:r>
          </a:p>
          <a:p>
            <a:pPr lvl="1"/>
            <a:r>
              <a:rPr lang="en-US"/>
              <a:t>This suggests that the ANN is over-estimating the rate of removal of water in the deep layer by base flow.</a:t>
            </a:r>
          </a:p>
        </p:txBody>
      </p:sp>
    </p:spTree>
    <p:extLst>
      <p:ext uri="{BB962C8B-B14F-4D97-AF65-F5344CB8AC3E}">
        <p14:creationId xmlns:p14="http://schemas.microsoft.com/office/powerpoint/2010/main" val="3223543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30DFE6C2-50E3-A8B4-8FE8-971EF7854E72}"/>
            </a:ext>
          </a:extLst>
        </p:cNvPr>
        <p:cNvGrpSpPr/>
        <p:nvPr/>
      </p:nvGrpSpPr>
      <p:grpSpPr>
        <a:xfrm>
          <a:off x="0" y="0"/>
          <a:ext cx="0" cy="0"/>
          <a:chOff x="0" y="0"/>
          <a:chExt cx="0" cy="0"/>
        </a:xfrm>
      </p:grpSpPr>
      <p:sp>
        <p:nvSpPr>
          <p:cNvPr id="63" name="Google Shape;63;g323631b3676_0_11:notes">
            <a:extLst>
              <a:ext uri="{FF2B5EF4-FFF2-40B4-BE49-F238E27FC236}">
                <a16:creationId xmlns:a16="http://schemas.microsoft.com/office/drawing/2014/main" id="{A61BC7AD-B4F4-B659-7270-986CC6964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23631b3676_0_11:notes">
            <a:extLst>
              <a:ext uri="{FF2B5EF4-FFF2-40B4-BE49-F238E27FC236}">
                <a16:creationId xmlns:a16="http://schemas.microsoft.com/office/drawing/2014/main" id="{D9A8C04F-BF43-AF84-AC30-778FFEF8C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Numerical models are complex and computationally expensive, especially high-resolution next-gen systems.</a:t>
            </a:r>
          </a:p>
          <a:p>
            <a:pPr marL="171450" lvl="0" indent="-171450" algn="l" rtl="0">
              <a:spcBef>
                <a:spcPts val="0"/>
              </a:spcBef>
              <a:spcAft>
                <a:spcPts val="0"/>
              </a:spcAft>
            </a:pPr>
            <a:r>
              <a:rPr lang="en-US"/>
              <a:t>Data-driven techniques offer better ease of use and generally faster execution speed, but are black boxes.</a:t>
            </a:r>
          </a:p>
          <a:p>
            <a:pPr marL="171450" lvl="0" indent="-171450" algn="l" rtl="0">
              <a:spcBef>
                <a:spcPts val="0"/>
              </a:spcBef>
              <a:spcAft>
                <a:spcPts val="0"/>
              </a:spcAft>
            </a:pPr>
            <a:r>
              <a:rPr lang="en-US"/>
              <a:t>I want to show that</a:t>
            </a:r>
          </a:p>
          <a:p>
            <a:pPr marL="628650" lvl="1" indent="-171450" algn="l" rtl="0">
              <a:spcBef>
                <a:spcPts val="0"/>
              </a:spcBef>
              <a:spcAft>
                <a:spcPts val="0"/>
              </a:spcAft>
            </a:pPr>
            <a:r>
              <a:rPr lang="en-US"/>
              <a:t>It is possible to simulate physical dynamics of soil moisture in multiple layers at high temporal resolution, and for long prediction sequences.</a:t>
            </a:r>
          </a:p>
          <a:p>
            <a:pPr marL="628650" lvl="1" indent="-171450" algn="l" rtl="0">
              <a:spcBef>
                <a:spcPts val="0"/>
              </a:spcBef>
              <a:spcAft>
                <a:spcPts val="0"/>
              </a:spcAft>
            </a:pPr>
            <a:r>
              <a:rPr lang="en-US"/>
              <a:t>That I can “open” the black box by applying physical reasoning and evaluation.</a:t>
            </a:r>
          </a:p>
          <a:p>
            <a:pPr marL="628650" lvl="1" indent="-171450" algn="l" rtl="0">
              <a:spcBef>
                <a:spcPts val="0"/>
              </a:spcBef>
              <a:spcAft>
                <a:spcPts val="0"/>
              </a:spcAft>
            </a:pPr>
            <a:r>
              <a:rPr lang="en-US"/>
              <a:t>That novel modifications to the learning process can improve the performance of models.</a:t>
            </a:r>
          </a:p>
          <a:p>
            <a:pPr marL="171450" lvl="0" indent="-171450" algn="l" rtl="0">
              <a:spcBef>
                <a:spcPts val="0"/>
              </a:spcBef>
              <a:spcAft>
                <a:spcPts val="0"/>
              </a:spcAft>
            </a:pPr>
            <a:r>
              <a:rPr lang="en-US"/>
              <a:t>Previous literature focuses on rainfall-runoff for an entire catchment, or single soil layers for short periods of time.</a:t>
            </a:r>
          </a:p>
          <a:p>
            <a:pPr marL="171450" lvl="0" indent="-171450" algn="l" rtl="0">
              <a:spcBef>
                <a:spcPts val="0"/>
              </a:spcBef>
              <a:spcAft>
                <a:spcPts val="0"/>
              </a:spcAft>
            </a:pPr>
            <a:r>
              <a:rPr lang="en-US"/>
              <a:t>Example of time series out to 2 weeks with multiple soil textures.</a:t>
            </a:r>
          </a:p>
        </p:txBody>
      </p:sp>
    </p:spTree>
    <p:extLst>
      <p:ext uri="{BB962C8B-B14F-4D97-AF65-F5344CB8AC3E}">
        <p14:creationId xmlns:p14="http://schemas.microsoft.com/office/powerpoint/2010/main" val="452682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Joint histogram of surface temperature and mixing ratio contours clausius clapeyron curve</a:t>
            </a:r>
          </a:p>
          <a:p>
            <a:r>
              <a:rPr lang="en-US"/>
              <a:t>Error maximum above ~80% relative humidity has strong dry bias</a:t>
            </a:r>
          </a:p>
          <a:p>
            <a:pPr lvl="1"/>
            <a:r>
              <a:rPr lang="en-US"/>
              <a:t>Likely not sufficiently capturing severe reduction in evaporation rates associated with low dewpoint depression</a:t>
            </a:r>
          </a:p>
          <a:p>
            <a:pPr lvl="1"/>
            <a:r>
              <a:rPr lang="en-US"/>
              <a:t>Error couplet right above the freezing point</a:t>
            </a:r>
          </a:p>
        </p:txBody>
      </p:sp>
    </p:spTree>
    <p:extLst>
      <p:ext uri="{BB962C8B-B14F-4D97-AF65-F5344CB8AC3E}">
        <p14:creationId xmlns:p14="http://schemas.microsoft.com/office/powerpoint/2010/main" val="3811841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Joint histogram of RSM and increment change in RSM; left side is dry-down, right side is wetting.</a:t>
            </a:r>
          </a:p>
          <a:p>
            <a:r>
              <a:rPr lang="en-US"/>
              <a:t>ANNs underestimate the magnitude in both directions; too dry when soil is getting wetter and too wet when soil is getting drier in all layers.</a:t>
            </a:r>
          </a:p>
        </p:txBody>
      </p:sp>
    </p:spTree>
    <p:extLst>
      <p:ext uri="{BB962C8B-B14F-4D97-AF65-F5344CB8AC3E}">
        <p14:creationId xmlns:p14="http://schemas.microsoft.com/office/powerpoint/2010/main" val="216396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Joint histogram of SWE and surface air temperature</a:t>
            </a:r>
          </a:p>
          <a:p>
            <a:pPr lvl="1"/>
            <a:r>
              <a:rPr lang="en-US"/>
              <a:t>Strong error maximum in all layers just above freezing</a:t>
            </a:r>
          </a:p>
          <a:p>
            <a:pPr lvl="1"/>
            <a:r>
              <a:rPr lang="en-US"/>
              <a:t>Corresponds to dry bias, perhaps under-estimating rate of infiltration as snow pack melts</a:t>
            </a:r>
          </a:p>
          <a:p>
            <a:pPr lvl="0"/>
            <a:r>
              <a:rPr lang="en-US"/>
              <a:t>Frozen soil physics couple hydrodynamic model with thermodynamic model, which means critical information is missing</a:t>
            </a:r>
          </a:p>
          <a:p>
            <a:pPr lvl="1"/>
            <a:r>
              <a:rPr lang="en-US"/>
              <a:t>Freezing extent of surface layer fluctuates more dramatically, which could explain slight error maximum below freezing there as well</a:t>
            </a:r>
          </a:p>
        </p:txBody>
      </p:sp>
    </p:spTree>
    <p:extLst>
      <p:ext uri="{BB962C8B-B14F-4D97-AF65-F5344CB8AC3E}">
        <p14:creationId xmlns:p14="http://schemas.microsoft.com/office/powerpoint/2010/main" val="1105685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Second focus area is Mississippi Alluvial region</a:t>
            </a:r>
          </a:p>
          <a:p>
            <a:r>
              <a:rPr lang="en-US"/>
              <a:t>Circled pixels include 3 cropland pixels with clay, sandy loam, and silty loam textures, and 1 clay pixel with mixed cover vegetation</a:t>
            </a:r>
          </a:p>
        </p:txBody>
      </p:sp>
    </p:spTree>
    <p:extLst>
      <p:ext uri="{BB962C8B-B14F-4D97-AF65-F5344CB8AC3E}">
        <p14:creationId xmlns:p14="http://schemas.microsoft.com/office/powerpoint/2010/main" val="1429617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Strong seasonality in RSM at each layer, most notable for clay-dominant pixels that are mainly vegetated by cropland.</a:t>
            </a:r>
          </a:p>
          <a:p>
            <a:r>
              <a:rPr lang="en-US"/>
              <a:t>Lower layers can get extremely dry by the fall, especially leading up to historic 2023 drought in the region</a:t>
            </a:r>
          </a:p>
        </p:txBody>
      </p:sp>
    </p:spTree>
    <p:extLst>
      <p:ext uri="{BB962C8B-B14F-4D97-AF65-F5344CB8AC3E}">
        <p14:creationId xmlns:p14="http://schemas.microsoft.com/office/powerpoint/2010/main" val="823255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 error rates closely associated with cropland, especially with clay soil texture</a:t>
            </a:r>
          </a:p>
          <a:p>
            <a:r>
              <a:rPr lang="en-US"/>
              <a:t>Strong wet bias in the summer and fall when plant transpiration is most efficient.</a:t>
            </a:r>
          </a:p>
        </p:txBody>
      </p:sp>
    </p:spTree>
    <p:extLst>
      <p:ext uri="{BB962C8B-B14F-4D97-AF65-F5344CB8AC3E}">
        <p14:creationId xmlns:p14="http://schemas.microsoft.com/office/powerpoint/2010/main" val="706801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Mid July 2023, in lead up to severe drought.</a:t>
            </a:r>
          </a:p>
          <a:p>
            <a:r>
              <a:rPr lang="en-US"/>
              <a:t>Dynamics fairly well-captured in surface layer, including infiltration magnitude and diurnal drydown</a:t>
            </a:r>
          </a:p>
          <a:p>
            <a:r>
              <a:rPr lang="en-US"/>
              <a:t>Second layer clay with pixed cover is well-redicted, but the magnitude of diurnal transpiration by cropland is severely under-estimated.</a:t>
            </a:r>
          </a:p>
          <a:p>
            <a:pPr lvl="1"/>
            <a:r>
              <a:rPr lang="en-US"/>
              <a:t>Same story with the incredibly dry third layer.</a:t>
            </a:r>
          </a:p>
          <a:p>
            <a:pPr lvl="0"/>
            <a:r>
              <a:rPr lang="en-US"/>
              <a:t>Increment change shows that in the 40-100cm layer, diurnal transpiration is ocurring in ANNs, but it matches the rate of the clay pixel vegetated by mixed cover.</a:t>
            </a:r>
          </a:p>
          <a:p>
            <a:pPr lvl="1"/>
            <a:r>
              <a:rPr lang="en-US"/>
              <a:t>This suggests that the strong seasonality of cropland is not well captured.</a:t>
            </a:r>
          </a:p>
          <a:p>
            <a:pPr lvl="1"/>
            <a:r>
              <a:rPr lang="en-US"/>
              <a:t>Clay mysteriously dries faster than other layers; possibly due to higher RSM in surface layer going into the calculation of full-column plant available water in jarvis equation. </a:t>
            </a:r>
          </a:p>
        </p:txBody>
      </p:sp>
    </p:spTree>
    <p:extLst>
      <p:ext uri="{BB962C8B-B14F-4D97-AF65-F5344CB8AC3E}">
        <p14:creationId xmlns:p14="http://schemas.microsoft.com/office/powerpoint/2010/main" val="3300935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Precipitation conclusively the most important predictor in all layers, followed by soil texture. Shows that unique characteristics of different soil textures are captured by ANNs.</a:t>
            </a:r>
          </a:p>
          <a:p>
            <a:r>
              <a:rPr lang="en-US"/>
              <a:t>Snow, shortwave flux, green vegetation, and temperature were next most important.</a:t>
            </a:r>
          </a:p>
          <a:p>
            <a:r>
              <a:rPr lang="en-US"/>
              <a:t>Models perform better without pressure, elevation, and leaf area index.</a:t>
            </a:r>
          </a:p>
          <a:p>
            <a:pPr lvl="1"/>
            <a:r>
              <a:rPr lang="en-US"/>
              <a:t>Result confirmed by re-training without all three, model performs considerably better in all layers and by all metrics.</a:t>
            </a:r>
          </a:p>
          <a:p>
            <a:pPr lvl="1"/>
            <a:r>
              <a:rPr lang="en-US"/>
              <a:t>LAI is redundant since it is calculated from plant category and GVF, so unsurprising that its inclusion isn’t helpful</a:t>
            </a:r>
          </a:p>
          <a:p>
            <a:pPr lvl="1"/>
            <a:r>
              <a:rPr lang="en-US"/>
              <a:t>Elevation isn’t explicitly used in Noah-LSM, and pressure corellates strongly with elevation.</a:t>
            </a:r>
          </a:p>
        </p:txBody>
      </p:sp>
    </p:spTree>
    <p:extLst>
      <p:ext uri="{BB962C8B-B14F-4D97-AF65-F5344CB8AC3E}">
        <p14:creationId xmlns:p14="http://schemas.microsoft.com/office/powerpoint/2010/main" val="2535379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Gamma is the magnitude bias, and rho is the ratio of local increment loss to integrated state loss.</a:t>
            </a:r>
          </a:p>
          <a:p>
            <a:r>
              <a:rPr lang="en-US"/>
              <a:t>At first glance, magnitude bias seems to universally decrease performance in terms of bulk statistics.</a:t>
            </a:r>
          </a:p>
          <a:p>
            <a:r>
              <a:rPr lang="en-US"/>
              <a:t>Some integrated state loss contribution substantially improves mean absolute error in every layer, but fractional information is slightly lower, which suggests that there is more uncertainty in the global distribution.</a:t>
            </a:r>
          </a:p>
          <a:p>
            <a:r>
              <a:rPr lang="en-US"/>
              <a:t>Mean squared error lose performed considerably worse by all metrics, I’m comfortable in having used MAE as the basic element of the loss function.</a:t>
            </a:r>
          </a:p>
          <a:p>
            <a:r>
              <a:rPr lang="en-US"/>
              <a:t>Normalizing to emphasize lower soil layers iimproves performance in 40-100cm by a great deal, but offers a trade-off with surface layer performance.</a:t>
            </a:r>
          </a:p>
        </p:txBody>
      </p:sp>
    </p:spTree>
    <p:extLst>
      <p:ext uri="{BB962C8B-B14F-4D97-AF65-F5344CB8AC3E}">
        <p14:creationId xmlns:p14="http://schemas.microsoft.com/office/powerpoint/2010/main" val="1196206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Histograms of true increment change, and MAE/Bias in each layer with respect to increment change for each value of gamma</a:t>
            </a:r>
          </a:p>
          <a:p>
            <a:r>
              <a:rPr lang="en-US"/>
              <a:t>Model without magnitude bias is blue line, base model is orange line, green, red, and purple have increasing amounts of gamma</a:t>
            </a:r>
          </a:p>
          <a:p>
            <a:r>
              <a:rPr lang="en-US"/>
              <a:t>Near zero change (which are orders of magnitude more common), models without gamma perform slightly better.</a:t>
            </a:r>
          </a:p>
          <a:p>
            <a:pPr lvl="1"/>
            <a:r>
              <a:rPr lang="en-US"/>
              <a:t>HOWEVER for outliers, models with some amount of gamma have slightly lower MAE, and considerably lower bias than without gamma.</a:t>
            </a:r>
          </a:p>
        </p:txBody>
      </p:sp>
    </p:spTree>
    <p:extLst>
      <p:ext uri="{BB962C8B-B14F-4D97-AF65-F5344CB8AC3E}">
        <p14:creationId xmlns:p14="http://schemas.microsoft.com/office/powerpoint/2010/main" val="196193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23631b367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23631b367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I try to predict the dynamics of the Noah-LSM, using meteorological inputs and static parameters from the NLDAS-2 framework</a:t>
            </a:r>
          </a:p>
          <a:p>
            <a:pPr marL="171450" lvl="0" indent="-171450" algn="l" rtl="0">
              <a:spcBef>
                <a:spcPts val="0"/>
              </a:spcBef>
              <a:spcAft>
                <a:spcPts val="0"/>
              </a:spcAft>
            </a:pPr>
            <a:r>
              <a:rPr lang="en-US"/>
              <a:t>NLDAS-2 has independent pixels and 4 soil layers, 1/8 degree gridded domain over CONUS</a:t>
            </a:r>
          </a:p>
          <a:p>
            <a:pPr marL="171450" lvl="0" indent="-171450" algn="l" rtl="0">
              <a:spcBef>
                <a:spcPts val="0"/>
              </a:spcBef>
              <a:spcAft>
                <a:spcPts val="0"/>
              </a:spcAft>
            </a:pPr>
            <a:r>
              <a:rPr lang="en-US"/>
              <a:t>Most forcings are from the NARR, precipitation from the CPC and PRISM, satellite-derived downward solar radiation.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C853CE73-DAD0-FFD5-514E-E4F2AA30F1F9}"/>
            </a:ext>
          </a:extLst>
        </p:cNvPr>
        <p:cNvGrpSpPr/>
        <p:nvPr/>
      </p:nvGrpSpPr>
      <p:grpSpPr>
        <a:xfrm>
          <a:off x="0" y="0"/>
          <a:ext cx="0" cy="0"/>
          <a:chOff x="0" y="0"/>
          <a:chExt cx="0" cy="0"/>
        </a:xfrm>
      </p:grpSpPr>
      <p:sp>
        <p:nvSpPr>
          <p:cNvPr id="594" name="Google Shape;594;g323631b3676_0_525:notes">
            <a:extLst>
              <a:ext uri="{FF2B5EF4-FFF2-40B4-BE49-F238E27FC236}">
                <a16:creationId xmlns:a16="http://schemas.microsoft.com/office/drawing/2014/main" id="{CFB70085-22F9-3D06-8AAF-E330426ADD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23631b3676_0_525:notes">
            <a:extLst>
              <a:ext uri="{FF2B5EF4-FFF2-40B4-BE49-F238E27FC236}">
                <a16:creationId xmlns:a16="http://schemas.microsoft.com/office/drawing/2014/main" id="{7183DBBF-C4E4-003E-3C16-B13F576CC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978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a:extLst>
            <a:ext uri="{FF2B5EF4-FFF2-40B4-BE49-F238E27FC236}">
              <a16:creationId xmlns:a16="http://schemas.microsoft.com/office/drawing/2014/main" id="{64C36FE8-00C6-5D26-5DDA-5C918CCD0B18}"/>
            </a:ext>
          </a:extLst>
        </p:cNvPr>
        <p:cNvGrpSpPr/>
        <p:nvPr/>
      </p:nvGrpSpPr>
      <p:grpSpPr>
        <a:xfrm>
          <a:off x="0" y="0"/>
          <a:ext cx="0" cy="0"/>
          <a:chOff x="0" y="0"/>
          <a:chExt cx="0" cy="0"/>
        </a:xfrm>
      </p:grpSpPr>
      <p:sp>
        <p:nvSpPr>
          <p:cNvPr id="594" name="Google Shape;594;g323631b3676_0_525:notes">
            <a:extLst>
              <a:ext uri="{FF2B5EF4-FFF2-40B4-BE49-F238E27FC236}">
                <a16:creationId xmlns:a16="http://schemas.microsoft.com/office/drawing/2014/main" id="{A50CADBF-E1F5-2558-A886-52C314BB1C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23631b3676_0_525:notes">
            <a:extLst>
              <a:ext uri="{FF2B5EF4-FFF2-40B4-BE49-F238E27FC236}">
                <a16:creationId xmlns:a16="http://schemas.microsoft.com/office/drawing/2014/main" id="{5029EB5A-554C-B121-179C-D4C0E085FF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the surface layer, there was a strong wet bias corresponding to high elevation peaks that is worst in May, and gradually declines into winter.</a:t>
            </a:r>
          </a:p>
          <a:p>
            <a:r>
              <a:rPr lang="en-US"/>
              <a:t>Sandy soils performed worst in the cold season, while clay-domainated soils were worst in the warm season.</a:t>
            </a:r>
          </a:p>
        </p:txBody>
      </p:sp>
    </p:spTree>
    <p:extLst>
      <p:ext uri="{BB962C8B-B14F-4D97-AF65-F5344CB8AC3E}">
        <p14:creationId xmlns:p14="http://schemas.microsoft.com/office/powerpoint/2010/main" val="3788307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the intermediate layer, a strong wet bias appears associated with cropland in the Midwest and Mississippi River Valley</a:t>
            </a:r>
          </a:p>
          <a:p>
            <a:r>
              <a:rPr lang="en-US"/>
              <a:t>High error rates corresponding to Sierra Nevada and Cascade ranges in the winter, but not so in the Colorado mountains</a:t>
            </a:r>
          </a:p>
          <a:p>
            <a:r>
              <a:rPr lang="en-US"/>
              <a:t>Mixture of wet and dry biases spatially</a:t>
            </a:r>
          </a:p>
        </p:txBody>
      </p:sp>
    </p:spTree>
    <p:extLst>
      <p:ext uri="{BB962C8B-B14F-4D97-AF65-F5344CB8AC3E}">
        <p14:creationId xmlns:p14="http://schemas.microsoft.com/office/powerpoint/2010/main" val="1366723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Wet bias associated with clay pixels is emphasied in the 10-40cm layer, with oscillation between dry in the spring and wet in the summer and fall for cropland-vegetated silty loam pixels</a:t>
            </a:r>
          </a:p>
          <a:p>
            <a:r>
              <a:rPr lang="en-US"/>
              <a:t>High error rates in mountain west correspond to extreme seasonal precipitation in the winter.</a:t>
            </a:r>
          </a:p>
        </p:txBody>
      </p:sp>
    </p:spTree>
    <p:extLst>
      <p:ext uri="{BB962C8B-B14F-4D97-AF65-F5344CB8AC3E}">
        <p14:creationId xmlns:p14="http://schemas.microsoft.com/office/powerpoint/2010/main" val="1866035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Focusing on high plains and nebraska sandhills. Contains sand, silt, and clay-dominant pixels vegetated by grassland and cropland.</a:t>
            </a:r>
          </a:p>
          <a:p>
            <a:r>
              <a:rPr lang="en-US"/>
              <a:t>Three cicled pixels of each main soil type were selected for further analysis.</a:t>
            </a:r>
          </a:p>
        </p:txBody>
      </p:sp>
    </p:spTree>
    <p:extLst>
      <p:ext uri="{BB962C8B-B14F-4D97-AF65-F5344CB8AC3E}">
        <p14:creationId xmlns:p14="http://schemas.microsoft.com/office/powerpoint/2010/main" val="689850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Strong seasonaily in RSM content. All layers much more saturated in cold season. Drier and more erratic fluctuations in moisture content during dry season.</a:t>
            </a:r>
          </a:p>
          <a:p>
            <a:r>
              <a:rPr lang="en-US"/>
              <a:t>Error maximum associated with sandy pixels especially in cold season, clay pixels in warm season</a:t>
            </a:r>
          </a:p>
        </p:txBody>
      </p:sp>
    </p:spTree>
    <p:extLst>
      <p:ext uri="{BB962C8B-B14F-4D97-AF65-F5344CB8AC3E}">
        <p14:creationId xmlns:p14="http://schemas.microsoft.com/office/powerpoint/2010/main" val="747641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December 2021. Air temperatures start above freezing, snowfall followed by multiple days of sub-freezing temps, then warmer temperatures diurnally melt the snow pack.</a:t>
            </a:r>
          </a:p>
          <a:p>
            <a:r>
              <a:rPr lang="en-US"/>
              <a:t>Solid lines are Noah-LSM values, while dotted lines are ANN predictions.</a:t>
            </a:r>
          </a:p>
          <a:p>
            <a:r>
              <a:rPr lang="en-US"/>
              <a:t>Sandy pixel remains close to saturation at surface as snow melts; sandy pixel dries down too quickly, but remains still close to saturation.</a:t>
            </a:r>
          </a:p>
          <a:p>
            <a:pPr lvl="1"/>
            <a:r>
              <a:rPr lang="en-US"/>
              <a:t>Second layer shows rapid increase in RSM throughout the 2 weeks, corresponding to dry-down in drier 40-100cm layer</a:t>
            </a:r>
          </a:p>
          <a:p>
            <a:pPr lvl="2"/>
            <a:r>
              <a:rPr lang="en-US"/>
              <a:t>Probable upward diffusion due to higher ratio of frozen soil in the second layer.</a:t>
            </a:r>
          </a:p>
          <a:p>
            <a:pPr lvl="0"/>
            <a:r>
              <a:rPr lang="en-US"/>
              <a:t>Silty and clay pixels definitely frozen. ANNs capture intertia, but struggle with the magnitude of infiltration in the brief melting events.</a:t>
            </a:r>
          </a:p>
        </p:txBody>
      </p:sp>
    </p:spTree>
    <p:extLst>
      <p:ext uri="{BB962C8B-B14F-4D97-AF65-F5344CB8AC3E}">
        <p14:creationId xmlns:p14="http://schemas.microsoft.com/office/powerpoint/2010/main" val="3470357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23631b3676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23631b3676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23631b3676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23631b3676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Movement of soil moisture between layers is prognosticated by the diffusive Richards equation</a:t>
            </a:r>
          </a:p>
          <a:p>
            <a:r>
              <a:rPr lang="en-US"/>
              <a:t>Diffusion across moisture gradient (can move water upwards) conduction downward, and evapotranspiration</a:t>
            </a:r>
          </a:p>
          <a:p>
            <a:r>
              <a:rPr lang="en-US"/>
              <a:t>All terms strongly depend on soil texture, which is encoded in terms of the sand, silt, and clay components of the soil.</a:t>
            </a:r>
          </a:p>
          <a:p>
            <a:pPr lvl="1"/>
            <a:r>
              <a:rPr lang="en-US"/>
              <a:t>Coarser soils have higher conductance and faster diffusion, generally lower porosity.</a:t>
            </a:r>
          </a:p>
          <a:p>
            <a:pPr lvl="0"/>
            <a:r>
              <a:rPr lang="en-US"/>
              <a:t>Map of soil texture shows the heterogeneity throuhgout the domain.</a:t>
            </a:r>
          </a:p>
        </p:txBody>
      </p:sp>
    </p:spTree>
    <p:extLst>
      <p:ext uri="{BB962C8B-B14F-4D97-AF65-F5344CB8AC3E}">
        <p14:creationId xmlns:p14="http://schemas.microsoft.com/office/powerpoint/2010/main" val="1344645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23631b3676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a:extLst>
            <a:ext uri="{FF2B5EF4-FFF2-40B4-BE49-F238E27FC236}">
              <a16:creationId xmlns:a16="http://schemas.microsoft.com/office/drawing/2014/main" id="{E1F17DA1-B36C-7783-F5FD-C9AABADDF806}"/>
            </a:ext>
          </a:extLst>
        </p:cNvPr>
        <p:cNvGrpSpPr/>
        <p:nvPr/>
      </p:nvGrpSpPr>
      <p:grpSpPr>
        <a:xfrm>
          <a:off x="0" y="0"/>
          <a:ext cx="0" cy="0"/>
          <a:chOff x="0" y="0"/>
          <a:chExt cx="0" cy="0"/>
        </a:xfrm>
      </p:grpSpPr>
      <p:sp>
        <p:nvSpPr>
          <p:cNvPr id="495" name="Google Shape;495;g323631b3676_0_432:notes">
            <a:extLst>
              <a:ext uri="{FF2B5EF4-FFF2-40B4-BE49-F238E27FC236}">
                <a16:creationId xmlns:a16="http://schemas.microsoft.com/office/drawing/2014/main" id="{8B092E4C-72C3-FE69-FD7B-3803789C6E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a:extLst>
              <a:ext uri="{FF2B5EF4-FFF2-40B4-BE49-F238E27FC236}">
                <a16:creationId xmlns:a16="http://schemas.microsoft.com/office/drawing/2014/main" id="{477BECCF-E859-F5D0-91E0-4E05D70F0B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631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a:extLst>
            <a:ext uri="{FF2B5EF4-FFF2-40B4-BE49-F238E27FC236}">
              <a16:creationId xmlns:a16="http://schemas.microsoft.com/office/drawing/2014/main" id="{DFA04915-83F0-8DE3-1A7E-68C869847016}"/>
            </a:ext>
          </a:extLst>
        </p:cNvPr>
        <p:cNvGrpSpPr/>
        <p:nvPr/>
      </p:nvGrpSpPr>
      <p:grpSpPr>
        <a:xfrm>
          <a:off x="0" y="0"/>
          <a:ext cx="0" cy="0"/>
          <a:chOff x="0" y="0"/>
          <a:chExt cx="0" cy="0"/>
        </a:xfrm>
      </p:grpSpPr>
      <p:sp>
        <p:nvSpPr>
          <p:cNvPr id="495" name="Google Shape;495;g323631b3676_0_432:notes">
            <a:extLst>
              <a:ext uri="{FF2B5EF4-FFF2-40B4-BE49-F238E27FC236}">
                <a16:creationId xmlns:a16="http://schemas.microsoft.com/office/drawing/2014/main" id="{1F71E286-3E26-5E89-F0CF-D4332AD875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a:extLst>
              <a:ext uri="{FF2B5EF4-FFF2-40B4-BE49-F238E27FC236}">
                <a16:creationId xmlns:a16="http://schemas.microsoft.com/office/drawing/2014/main" id="{593F8F4D-0C58-ADF6-512B-FC0F735BCA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8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a:extLst>
            <a:ext uri="{FF2B5EF4-FFF2-40B4-BE49-F238E27FC236}">
              <a16:creationId xmlns:a16="http://schemas.microsoft.com/office/drawing/2014/main" id="{7DADE734-EA35-11D4-F223-A02D16E6046E}"/>
            </a:ext>
          </a:extLst>
        </p:cNvPr>
        <p:cNvGrpSpPr/>
        <p:nvPr/>
      </p:nvGrpSpPr>
      <p:grpSpPr>
        <a:xfrm>
          <a:off x="0" y="0"/>
          <a:ext cx="0" cy="0"/>
          <a:chOff x="0" y="0"/>
          <a:chExt cx="0" cy="0"/>
        </a:xfrm>
      </p:grpSpPr>
      <p:sp>
        <p:nvSpPr>
          <p:cNvPr id="495" name="Google Shape;495;g323631b3676_0_432:notes">
            <a:extLst>
              <a:ext uri="{FF2B5EF4-FFF2-40B4-BE49-F238E27FC236}">
                <a16:creationId xmlns:a16="http://schemas.microsoft.com/office/drawing/2014/main" id="{F553F66C-36BE-9EDF-5DD7-817931AEE6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a:extLst>
              <a:ext uri="{FF2B5EF4-FFF2-40B4-BE49-F238E27FC236}">
                <a16:creationId xmlns:a16="http://schemas.microsoft.com/office/drawing/2014/main" id="{848DEA05-6118-6401-D79A-2199427247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42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a:extLst>
            <a:ext uri="{FF2B5EF4-FFF2-40B4-BE49-F238E27FC236}">
              <a16:creationId xmlns:a16="http://schemas.microsoft.com/office/drawing/2014/main" id="{3224E58A-275C-8B90-940B-4706080A3287}"/>
            </a:ext>
          </a:extLst>
        </p:cNvPr>
        <p:cNvGrpSpPr/>
        <p:nvPr/>
      </p:nvGrpSpPr>
      <p:grpSpPr>
        <a:xfrm>
          <a:off x="0" y="0"/>
          <a:ext cx="0" cy="0"/>
          <a:chOff x="0" y="0"/>
          <a:chExt cx="0" cy="0"/>
        </a:xfrm>
      </p:grpSpPr>
      <p:sp>
        <p:nvSpPr>
          <p:cNvPr id="495" name="Google Shape;495;g323631b3676_0_432:notes">
            <a:extLst>
              <a:ext uri="{FF2B5EF4-FFF2-40B4-BE49-F238E27FC236}">
                <a16:creationId xmlns:a16="http://schemas.microsoft.com/office/drawing/2014/main" id="{7C8DD762-B2CC-6557-5697-C7EAABC253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3631b3676_0_432:notes">
            <a:extLst>
              <a:ext uri="{FF2B5EF4-FFF2-40B4-BE49-F238E27FC236}">
                <a16:creationId xmlns:a16="http://schemas.microsoft.com/office/drawing/2014/main" id="{2B9AA261-2746-E63C-219E-64DDC7247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4696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23631b3676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323631b3676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23631b3676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23631b3676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23631b3676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23631b367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23631b367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23631b367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23631b3676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23631b3676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Plant transpiration is the most significant factor for removing water from the soil column.</a:t>
            </a:r>
          </a:p>
          <a:p>
            <a:r>
              <a:rPr lang="en-US"/>
              <a:t>Each plant type has unique bounds on LAI that are varied between according to the GVF.</a:t>
            </a:r>
          </a:p>
          <a:p>
            <a:pPr lvl="1"/>
            <a:r>
              <a:rPr lang="en-US"/>
              <a:t>Also have unique constant stomatal resistance parameters that directly scale transpiration along with GVF</a:t>
            </a:r>
          </a:p>
          <a:p>
            <a:r>
              <a:rPr lang="en-US"/>
              <a:t>GVF is highly regional and seasonal, derived from AVHRR data.</a:t>
            </a:r>
          </a:p>
          <a:p>
            <a:r>
              <a:rPr lang="en-US"/>
              <a:t>Cropland is the most strongly seasonal vegetation type.</a:t>
            </a:r>
          </a:p>
        </p:txBody>
      </p:sp>
    </p:spTree>
    <p:extLst>
      <p:ext uri="{BB962C8B-B14F-4D97-AF65-F5344CB8AC3E}">
        <p14:creationId xmlns:p14="http://schemas.microsoft.com/office/powerpoint/2010/main" val="27286865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23631b3676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23631b3676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23631b3676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323631b3676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23631b3676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23631b367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23631b3676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23631b367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Volumetric soil moisture is a mass quantity that has characteristic ranges that are unique per vegetation type.</a:t>
            </a:r>
          </a:p>
          <a:p>
            <a:r>
              <a:rPr lang="en-US"/>
              <a:t>We will mainly focus on RSM, which mitigates differences in the value range between soil textures and layers by normalizing between the wilting and saturation points.</a:t>
            </a:r>
          </a:p>
        </p:txBody>
      </p:sp>
    </p:spTree>
    <p:extLst>
      <p:ext uri="{BB962C8B-B14F-4D97-AF65-F5344CB8AC3E}">
        <p14:creationId xmlns:p14="http://schemas.microsoft.com/office/powerpoint/2010/main" val="382662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23631b367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23631b367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In practice, numerical models like Noah-LSM are a collection of coupled differential equations that cannot be analytically solved.</a:t>
            </a:r>
          </a:p>
          <a:p>
            <a:pPr marL="628650" lvl="1" indent="-171450" algn="l" rtl="0">
              <a:spcBef>
                <a:spcPts val="0"/>
              </a:spcBef>
              <a:spcAft>
                <a:spcPts val="0"/>
              </a:spcAft>
            </a:pPr>
            <a:r>
              <a:rPr lang="en-US"/>
              <a:t>Lots of computation is dedicated to making linear approximations at very fine time steps to remain numerically stable.</a:t>
            </a:r>
          </a:p>
          <a:p>
            <a:pPr marL="171450" lvl="0" indent="-171450" algn="l" rtl="0">
              <a:spcBef>
                <a:spcPts val="0"/>
              </a:spcBef>
              <a:spcAft>
                <a:spcPts val="0"/>
              </a:spcAft>
            </a:pPr>
            <a:r>
              <a:rPr lang="en-US"/>
              <a:t>With explicitly-encoded equations, you have exact knowledge of the processes that affect model behaviors</a:t>
            </a:r>
          </a:p>
          <a:p>
            <a:pPr marL="628650" lvl="1" indent="-171450" algn="l" rtl="0">
              <a:spcBef>
                <a:spcPts val="0"/>
              </a:spcBef>
              <a:spcAft>
                <a:spcPts val="0"/>
              </a:spcAft>
            </a:pPr>
            <a:r>
              <a:rPr lang="en-US"/>
              <a:t>HOWEVER expands in complexity as new processes added, and individual phenomena are manually calibrated to a small subset of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9FD44779-C197-E46F-8596-DF1E08B8E6A9}"/>
            </a:ext>
          </a:extLst>
        </p:cNvPr>
        <p:cNvGrpSpPr/>
        <p:nvPr/>
      </p:nvGrpSpPr>
      <p:grpSpPr>
        <a:xfrm>
          <a:off x="0" y="0"/>
          <a:ext cx="0" cy="0"/>
          <a:chOff x="0" y="0"/>
          <a:chExt cx="0" cy="0"/>
        </a:xfrm>
      </p:grpSpPr>
      <p:sp>
        <p:nvSpPr>
          <p:cNvPr id="139" name="Google Shape;139;g323631b3676_0_85:notes">
            <a:extLst>
              <a:ext uri="{FF2B5EF4-FFF2-40B4-BE49-F238E27FC236}">
                <a16:creationId xmlns:a16="http://schemas.microsoft.com/office/drawing/2014/main" id="{C0332E5B-DFDA-A2DB-C9E1-C19FA41C13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23631b3676_0_85:notes">
            <a:extLst>
              <a:ext uri="{FF2B5EF4-FFF2-40B4-BE49-F238E27FC236}">
                <a16:creationId xmlns:a16="http://schemas.microsoft.com/office/drawing/2014/main" id="{E3FC86CB-09ED-38EB-1000-D6DD84A6E9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Data-driven approaches to modeling adapt to the dataset behaviors through exposure to input/output pairs.</a:t>
            </a:r>
          </a:p>
          <a:p>
            <a:pPr marL="171450" lvl="0" indent="-171450" algn="l" rtl="0">
              <a:spcBef>
                <a:spcPts val="0"/>
              </a:spcBef>
              <a:spcAft>
                <a:spcPts val="0"/>
              </a:spcAft>
            </a:pPr>
            <a:r>
              <a:rPr lang="en-US"/>
              <a:t>Can be highly nonlinear operator between timesteps, so locally-linear assumption doesn’t need to be made.</a:t>
            </a:r>
          </a:p>
          <a:p>
            <a:pPr marL="171450" lvl="0" indent="-171450" algn="l" rtl="0">
              <a:spcBef>
                <a:spcPts val="0"/>
              </a:spcBef>
              <a:spcAft>
                <a:spcPts val="0"/>
              </a:spcAft>
            </a:pPr>
            <a:r>
              <a:rPr lang="en-US"/>
              <a:t>Can also maintain statistical information between timesteps.</a:t>
            </a:r>
          </a:p>
          <a:p>
            <a:pPr marL="171450" lvl="0" indent="-171450" algn="l" rtl="0">
              <a:spcBef>
                <a:spcPts val="0"/>
              </a:spcBef>
              <a:spcAft>
                <a:spcPts val="0"/>
              </a:spcAft>
            </a:pPr>
            <a:endParaRPr lang="en-US"/>
          </a:p>
          <a:p>
            <a:pPr marL="171450" lvl="0" indent="-171450" algn="l" rtl="0">
              <a:spcBef>
                <a:spcPts val="0"/>
              </a:spcBef>
              <a:spcAft>
                <a:spcPts val="0"/>
              </a:spcAft>
            </a:pPr>
            <a:r>
              <a:rPr lang="en-US"/>
              <a:t>Neural networks are comprised of alternating linear affine matrix operations and element-wise nonlinearities.</a:t>
            </a:r>
          </a:p>
          <a:p>
            <a:pPr marL="171450" lvl="0" indent="-171450" algn="l" rtl="0">
              <a:spcBef>
                <a:spcPts val="0"/>
              </a:spcBef>
              <a:spcAft>
                <a:spcPts val="0"/>
              </a:spcAft>
            </a:pPr>
            <a:r>
              <a:rPr lang="en-US"/>
              <a:t>Can theoretically learn any decision boundary or regression task with sufficient number of parameters and at least 2 layers.,</a:t>
            </a:r>
            <a:endParaRPr/>
          </a:p>
        </p:txBody>
      </p:sp>
    </p:spTree>
    <p:extLst>
      <p:ext uri="{BB962C8B-B14F-4D97-AF65-F5344CB8AC3E}">
        <p14:creationId xmlns:p14="http://schemas.microsoft.com/office/powerpoint/2010/main" val="1436271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Differentiable loss function is needed to score model performance</a:t>
            </a:r>
          </a:p>
          <a:p>
            <a:r>
              <a:rPr lang="en-US"/>
              <a:t>During training, backpropagation determines the gradient of the loss with respect to each learnable weight, </a:t>
            </a:r>
          </a:p>
          <a:p>
            <a:pPr lvl="1"/>
            <a:r>
              <a:rPr lang="en-US"/>
              <a:t>adjusts them accordingly by an amount determined by the learning rate.</a:t>
            </a:r>
          </a:p>
          <a:p>
            <a:pPr lvl="1"/>
            <a:endParaRPr lang="en-US"/>
          </a:p>
          <a:p>
            <a:pPr lvl="0"/>
            <a:r>
              <a:rPr lang="en-US"/>
              <a:t>Novel contribution: we add custom manipulations to the loss function to explore the possibility of improving learning:</a:t>
            </a:r>
          </a:p>
          <a:p>
            <a:pPr lvl="1"/>
            <a:r>
              <a:rPr lang="en-US"/>
              <a:t>Increment ratio adjusts loss contributions between the hourly divergence from the increment change and the integrated state of the full time series up to that point</a:t>
            </a:r>
          </a:p>
          <a:p>
            <a:pPr lvl="2"/>
            <a:r>
              <a:rPr lang="en-US"/>
              <a:t>Want to be able to recover from previous errors to improve overall results.</a:t>
            </a:r>
          </a:p>
          <a:p>
            <a:pPr lvl="1"/>
            <a:r>
              <a:rPr lang="en-US"/>
              <a:t>Magnitude bias emphasizes samples with high magnitudes of change in soil state.</a:t>
            </a:r>
          </a:p>
          <a:p>
            <a:pPr lvl="2"/>
            <a:r>
              <a:rPr lang="en-US"/>
              <a:t>Significant precipitation and infiltration events hare brief but have disproportionate effect on the time series.</a:t>
            </a:r>
          </a:p>
          <a:p>
            <a:pPr lvl="1"/>
            <a:r>
              <a:rPr lang="en-US"/>
              <a:t>Layerwise norming of the incremnet change modulates the amount of loss from individual outputs.</a:t>
            </a:r>
          </a:p>
          <a:p>
            <a:pPr lvl="2"/>
            <a:r>
              <a:rPr lang="en-US"/>
              <a:t>Want to be able to adjust how much the learning process focuses on individual layers.</a:t>
            </a:r>
          </a:p>
        </p:txBody>
      </p:sp>
    </p:spTree>
    <p:extLst>
      <p:ext uri="{BB962C8B-B14F-4D97-AF65-F5344CB8AC3E}">
        <p14:creationId xmlns:p14="http://schemas.microsoft.com/office/powerpoint/2010/main" val="3724989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alphaModFix/>
            <a:extLst>
              <a:ext uri="{BEBA8EAE-BF5A-486C-A8C5-ECC9F3942E4B}">
                <a14:imgProps xmlns:a14="http://schemas.microsoft.com/office/drawing/2010/main">
                  <a14:imgLayer r:embed="rId14">
                    <a14:imgEffect>
                      <a14:sharpenSoften amount="-29000"/>
                    </a14:imgEffect>
                    <a14:imgEffect>
                      <a14:brightnessContrast bright="5000" contrast="-27000"/>
                    </a14:imgEffect>
                  </a14:imgLayer>
                </a14:imgProps>
              </a:ext>
            </a:extLst>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45.png"/><Relationship Id="rId4" Type="http://schemas.openxmlformats.org/officeDocument/2006/relationships/image" Target="../media/image144.png"/></Relationships>
</file>

<file path=ppt/slides/_rels/slide5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160.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65.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88.png"/><Relationship Id="rId7" Type="http://schemas.openxmlformats.org/officeDocument/2006/relationships/image" Target="../media/image169.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1514631" y="3374000"/>
            <a:ext cx="2644707" cy="601200"/>
          </a:xfrm>
          <a:prstGeom prst="rect">
            <a:avLst/>
          </a:prstGeom>
          <a:solidFill>
            <a:srgbClr val="0C0C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55" name="Google Shape;55;p13" descr="SPoRT Graphic"/>
          <p:cNvPicPr preferRelativeResize="0"/>
          <p:nvPr/>
        </p:nvPicPr>
        <p:blipFill rotWithShape="1">
          <a:blip r:embed="rId3">
            <a:alphaModFix/>
          </a:blip>
          <a:srcRect/>
          <a:stretch/>
        </p:blipFill>
        <p:spPr>
          <a:xfrm>
            <a:off x="2444838" y="3499573"/>
            <a:ext cx="1714500" cy="350044"/>
          </a:xfrm>
          <a:prstGeom prst="rect">
            <a:avLst/>
          </a:prstGeom>
          <a:noFill/>
          <a:ln>
            <a:noFill/>
          </a:ln>
        </p:spPr>
      </p:pic>
      <p:sp>
        <p:nvSpPr>
          <p:cNvPr id="56" name="Google Shape;56;p13"/>
          <p:cNvSpPr txBox="1"/>
          <p:nvPr/>
        </p:nvSpPr>
        <p:spPr>
          <a:xfrm>
            <a:off x="4207025" y="3384592"/>
            <a:ext cx="4086300" cy="7694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Calibri"/>
                <a:ea typeface="Calibri"/>
                <a:cs typeface="Calibri"/>
                <a:sym typeface="Calibri"/>
              </a:rPr>
              <a:t>(1.) NASA SPoRT (MSFC)</a:t>
            </a:r>
          </a:p>
          <a:p>
            <a:pPr marL="0" lvl="0" indent="0" algn="l" rtl="0">
              <a:spcBef>
                <a:spcPts val="0"/>
              </a:spcBef>
              <a:spcAft>
                <a:spcPts val="0"/>
              </a:spcAft>
              <a:buNone/>
            </a:pPr>
            <a:r>
              <a:rPr lang="en" sz="1900">
                <a:solidFill>
                  <a:schemeClr val="dk1"/>
                </a:solidFill>
                <a:latin typeface="Calibri"/>
                <a:ea typeface="Calibri"/>
                <a:cs typeface="Calibri"/>
                <a:sym typeface="Calibri"/>
              </a:rPr>
              <a:t>       + NASA Water Insight</a:t>
            </a:r>
            <a:endParaRPr sz="1900">
              <a:solidFill>
                <a:schemeClr val="dk1"/>
              </a:solidFill>
              <a:latin typeface="Calibri"/>
              <a:ea typeface="Calibri"/>
              <a:cs typeface="Calibri"/>
              <a:sym typeface="Calibri"/>
            </a:endParaRPr>
          </a:p>
        </p:txBody>
      </p:sp>
      <p:sp>
        <p:nvSpPr>
          <p:cNvPr id="57" name="Google Shape;57;p13"/>
          <p:cNvSpPr txBox="1"/>
          <p:nvPr/>
        </p:nvSpPr>
        <p:spPr>
          <a:xfrm>
            <a:off x="311708" y="363575"/>
            <a:ext cx="8520600" cy="2052600"/>
          </a:xfrm>
          <a:prstGeom prst="rect">
            <a:avLst/>
          </a:prstGeom>
          <a:noFill/>
          <a:ln>
            <a:noFill/>
          </a:ln>
        </p:spPr>
        <p:txBody>
          <a:bodyPr spcFirstLastPara="1" wrap="square" lIns="91425" tIns="91425" rIns="91425" bIns="91425" anchor="ctr" anchorCtr="0">
            <a:normAutofit/>
          </a:bodyPr>
          <a:lstStyle/>
          <a:p>
            <a:pPr marL="0" lvl="0" indent="0" algn="ctr" rtl="0">
              <a:spcBef>
                <a:spcPts val="1200"/>
              </a:spcBef>
              <a:spcAft>
                <a:spcPts val="0"/>
              </a:spcAft>
              <a:buNone/>
            </a:pPr>
            <a:r>
              <a:rPr lang="en" sz="2500" b="1">
                <a:solidFill>
                  <a:schemeClr val="dk1"/>
                </a:solidFill>
                <a:latin typeface="Calibri"/>
                <a:ea typeface="Calibri"/>
                <a:cs typeface="Calibri"/>
                <a:sym typeface="Calibri"/>
              </a:rPr>
              <a:t>Deep Learning Time Series Prediction Strategies for Efficiently Emulating Noah Land Surface Model Soil Moisture Dynamics</a:t>
            </a:r>
            <a:endParaRPr sz="2500" b="1">
              <a:solidFill>
                <a:schemeClr val="dk1"/>
              </a:solidFill>
              <a:latin typeface="Calibri"/>
              <a:ea typeface="Calibri"/>
              <a:cs typeface="Calibri"/>
              <a:sym typeface="Calibri"/>
            </a:endParaRPr>
          </a:p>
          <a:p>
            <a:pPr marL="0" lvl="0" indent="0" algn="l" rtl="0">
              <a:spcBef>
                <a:spcPts val="1200"/>
              </a:spcBef>
              <a:spcAft>
                <a:spcPts val="1200"/>
              </a:spcAft>
              <a:buNone/>
            </a:pPr>
            <a:endParaRPr sz="2500" b="1">
              <a:solidFill>
                <a:schemeClr val="dk1"/>
              </a:solidFill>
              <a:latin typeface="Calibri"/>
              <a:ea typeface="Calibri"/>
              <a:cs typeface="Calibri"/>
              <a:sym typeface="Calibri"/>
            </a:endParaRPr>
          </a:p>
        </p:txBody>
      </p:sp>
      <p:sp>
        <p:nvSpPr>
          <p:cNvPr id="58" name="Google Shape;58;p13"/>
          <p:cNvSpPr txBox="1"/>
          <p:nvPr/>
        </p:nvSpPr>
        <p:spPr>
          <a:xfrm>
            <a:off x="311700" y="1767325"/>
            <a:ext cx="8520600" cy="141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Calibri"/>
                <a:ea typeface="Calibri"/>
                <a:cs typeface="Calibri"/>
                <a:sym typeface="Calibri"/>
              </a:rPr>
              <a:t>Mitchell Dodson</a:t>
            </a:r>
            <a:r>
              <a:rPr lang="en" sz="2100" baseline="30000">
                <a:solidFill>
                  <a:schemeClr val="dk1"/>
                </a:solidFill>
                <a:latin typeface="Calibri"/>
                <a:ea typeface="Calibri"/>
                <a:cs typeface="Calibri"/>
                <a:sym typeface="Calibri"/>
              </a:rPr>
              <a:t>1,2</a:t>
            </a:r>
            <a:endParaRPr sz="2100" baseline="30000">
              <a:solidFill>
                <a:schemeClr val="dk1"/>
              </a:solidFill>
              <a:latin typeface="Calibri"/>
              <a:ea typeface="Calibri"/>
              <a:cs typeface="Calibri"/>
              <a:sym typeface="Calibri"/>
            </a:endParaRPr>
          </a:p>
          <a:p>
            <a:pPr marL="0" lvl="0" indent="0" algn="ctr" rtl="0">
              <a:spcBef>
                <a:spcPts val="0"/>
              </a:spcBef>
              <a:spcAft>
                <a:spcPts val="0"/>
              </a:spcAft>
              <a:buNone/>
            </a:pPr>
            <a:r>
              <a:rPr lang="en" sz="2100">
                <a:solidFill>
                  <a:schemeClr val="dk1"/>
                </a:solidFill>
                <a:latin typeface="Calibri"/>
                <a:ea typeface="Calibri"/>
                <a:cs typeface="Calibri"/>
                <a:sym typeface="Calibri"/>
              </a:rPr>
              <a:t>Dr. Chris Hain</a:t>
            </a:r>
            <a:r>
              <a:rPr lang="en" sz="2100" baseline="30000">
                <a:solidFill>
                  <a:schemeClr val="dk1"/>
                </a:solidFill>
                <a:latin typeface="Calibri"/>
                <a:ea typeface="Calibri"/>
                <a:cs typeface="Calibri"/>
                <a:sym typeface="Calibri"/>
              </a:rPr>
              <a:t>1</a:t>
            </a:r>
            <a:endParaRPr sz="2100">
              <a:solidFill>
                <a:schemeClr val="dk1"/>
              </a:solidFill>
              <a:latin typeface="Calibri"/>
              <a:ea typeface="Calibri"/>
              <a:cs typeface="Calibri"/>
              <a:sym typeface="Calibri"/>
            </a:endParaRPr>
          </a:p>
          <a:p>
            <a:pPr marL="0" lvl="0" indent="0" algn="ctr" rtl="0">
              <a:spcBef>
                <a:spcPts val="0"/>
              </a:spcBef>
              <a:spcAft>
                <a:spcPts val="0"/>
              </a:spcAft>
              <a:buNone/>
            </a:pPr>
            <a:r>
              <a:rPr lang="en" sz="2100">
                <a:solidFill>
                  <a:schemeClr val="dk1"/>
                </a:solidFill>
                <a:latin typeface="Calibri"/>
                <a:ea typeface="Calibri"/>
                <a:cs typeface="Calibri"/>
                <a:sym typeface="Calibri"/>
              </a:rPr>
              <a:t>Dr. Sundar Christopher</a:t>
            </a:r>
            <a:r>
              <a:rPr lang="en" sz="2100" baseline="30000">
                <a:solidFill>
                  <a:schemeClr val="dk1"/>
                </a:solidFill>
                <a:latin typeface="Calibri"/>
                <a:ea typeface="Calibri"/>
                <a:cs typeface="Calibri"/>
                <a:sym typeface="Calibri"/>
              </a:rPr>
              <a:t>2</a:t>
            </a:r>
            <a:endParaRPr sz="2100" baseline="30000">
              <a:solidFill>
                <a:schemeClr val="dk1"/>
              </a:solidFill>
              <a:latin typeface="Calibri"/>
              <a:ea typeface="Calibri"/>
              <a:cs typeface="Calibri"/>
              <a:sym typeface="Calibri"/>
            </a:endParaRPr>
          </a:p>
          <a:p>
            <a:pPr marL="0" lvl="0" indent="0" algn="ctr" rtl="0">
              <a:spcBef>
                <a:spcPts val="0"/>
              </a:spcBef>
              <a:spcAft>
                <a:spcPts val="0"/>
              </a:spcAft>
              <a:buNone/>
            </a:pPr>
            <a:r>
              <a:rPr lang="en" sz="2100">
                <a:solidFill>
                  <a:schemeClr val="dk1"/>
                </a:solidFill>
                <a:latin typeface="Calibri"/>
                <a:ea typeface="Calibri"/>
                <a:cs typeface="Calibri"/>
                <a:sym typeface="Calibri"/>
              </a:rPr>
              <a:t>Dr. Sean Freeman</a:t>
            </a:r>
            <a:r>
              <a:rPr lang="en" sz="2100" baseline="30000">
                <a:solidFill>
                  <a:schemeClr val="dk1"/>
                </a:solidFill>
                <a:latin typeface="Calibri"/>
                <a:ea typeface="Calibri"/>
                <a:cs typeface="Calibri"/>
                <a:sym typeface="Calibri"/>
              </a:rPr>
              <a:t>2</a:t>
            </a:r>
            <a:endParaRPr sz="2100">
              <a:solidFill>
                <a:schemeClr val="dk1"/>
              </a:solidFill>
              <a:latin typeface="Calibri"/>
              <a:ea typeface="Calibri"/>
              <a:cs typeface="Calibri"/>
              <a:sym typeface="Calibri"/>
            </a:endParaRPr>
          </a:p>
        </p:txBody>
      </p:sp>
      <p:sp>
        <p:nvSpPr>
          <p:cNvPr id="59" name="Google Shape;59;p13"/>
          <p:cNvSpPr/>
          <p:nvPr/>
        </p:nvSpPr>
        <p:spPr>
          <a:xfrm>
            <a:off x="1514631" y="4153704"/>
            <a:ext cx="2644719" cy="601200"/>
          </a:xfrm>
          <a:prstGeom prst="rect">
            <a:avLst/>
          </a:prstGeom>
          <a:solidFill>
            <a:srgbClr val="0C0C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60" name="Google Shape;60;p13"/>
          <p:cNvPicPr preferRelativeResize="0"/>
          <p:nvPr/>
        </p:nvPicPr>
        <p:blipFill rotWithShape="1">
          <a:blip r:embed="rId4">
            <a:alphaModFix/>
          </a:blip>
          <a:srcRect b="42442"/>
          <a:stretch/>
        </p:blipFill>
        <p:spPr>
          <a:xfrm>
            <a:off x="1852559" y="4098627"/>
            <a:ext cx="1968849" cy="601325"/>
          </a:xfrm>
          <a:prstGeom prst="rect">
            <a:avLst/>
          </a:prstGeom>
          <a:noFill/>
          <a:ln>
            <a:noFill/>
          </a:ln>
        </p:spPr>
      </p:pic>
      <p:sp>
        <p:nvSpPr>
          <p:cNvPr id="61" name="Google Shape;61;p13"/>
          <p:cNvSpPr txBox="1"/>
          <p:nvPr/>
        </p:nvSpPr>
        <p:spPr>
          <a:xfrm>
            <a:off x="4207025" y="4222792"/>
            <a:ext cx="4086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latin typeface="Calibri"/>
                <a:ea typeface="Calibri"/>
                <a:cs typeface="Calibri"/>
                <a:sym typeface="Calibri"/>
              </a:rPr>
              <a:t>(2.) University of Alabama in Huntsville</a:t>
            </a:r>
            <a:endParaRPr sz="1900">
              <a:solidFill>
                <a:schemeClr val="dk1"/>
              </a:solidFill>
              <a:latin typeface="Calibri"/>
              <a:ea typeface="Calibri"/>
              <a:cs typeface="Calibri"/>
              <a:sym typeface="Calibri"/>
            </a:endParaRPr>
          </a:p>
        </p:txBody>
      </p:sp>
      <p:pic>
        <p:nvPicPr>
          <p:cNvPr id="3" name="Graphic 2">
            <a:extLst>
              <a:ext uri="{FF2B5EF4-FFF2-40B4-BE49-F238E27FC236}">
                <a16:creationId xmlns:a16="http://schemas.microsoft.com/office/drawing/2014/main" id="{F6FEA9CF-5751-F854-50F2-6842DFC615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7796" y="3384591"/>
            <a:ext cx="699183" cy="588337"/>
          </a:xfrm>
          <a:prstGeom prst="rect">
            <a:avLst/>
          </a:prstGeom>
        </p:spPr>
      </p:pic>
      <p:sp>
        <p:nvSpPr>
          <p:cNvPr id="2" name="Slide Number Placeholder 1">
            <a:extLst>
              <a:ext uri="{FF2B5EF4-FFF2-40B4-BE49-F238E27FC236}">
                <a16:creationId xmlns:a16="http://schemas.microsoft.com/office/drawing/2014/main" id="{3CAEBDAC-456E-1AA8-AA33-548E97966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309" name="Google Shape;309;p17"/>
          <p:cNvSpPr txBox="1"/>
          <p:nvPr/>
        </p:nvSpPr>
        <p:spPr>
          <a:xfrm>
            <a:off x="104700" y="686451"/>
            <a:ext cx="6597842" cy="4393024"/>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800">
                <a:solidFill>
                  <a:srgbClr val="0C0C0C"/>
                </a:solidFill>
                <a:latin typeface="Calibri"/>
                <a:ea typeface="Calibri"/>
                <a:cs typeface="Calibri"/>
                <a:sym typeface="Calibri"/>
              </a:rPr>
              <a:t>Like the numerical model, the most basic neural net type, the </a:t>
            </a:r>
            <a:r>
              <a:rPr lang="en" sz="1800" b="1">
                <a:solidFill>
                  <a:srgbClr val="0C0C0C"/>
                </a:solidFill>
                <a:latin typeface="Calibri"/>
                <a:ea typeface="Calibri"/>
                <a:cs typeface="Calibri"/>
                <a:sym typeface="Calibri"/>
              </a:rPr>
              <a:t>fully-connected neural net (FNN)</a:t>
            </a:r>
            <a:r>
              <a:rPr lang="en" sz="1800">
                <a:solidFill>
                  <a:srgbClr val="0C0C0C"/>
                </a:solidFill>
                <a:latin typeface="Calibri"/>
                <a:ea typeface="Calibri"/>
                <a:cs typeface="Calibri"/>
                <a:sym typeface="Calibri"/>
              </a:rPr>
              <a:t> self-cycles its previous output as a new input at each timestep.</a:t>
            </a:r>
            <a:endParaRPr sz="18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sz="18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sz="1800">
                <a:solidFill>
                  <a:srgbClr val="0C0C0C"/>
                </a:solidFill>
                <a:latin typeface="Calibri"/>
                <a:ea typeface="Calibri"/>
                <a:cs typeface="Calibri"/>
                <a:sym typeface="Calibri"/>
              </a:rPr>
              <a:t>It contains no </a:t>
            </a:r>
            <a:r>
              <a:rPr lang="en" sz="1800" b="1">
                <a:solidFill>
                  <a:srgbClr val="0C0C0C"/>
                </a:solidFill>
                <a:latin typeface="Calibri"/>
                <a:ea typeface="Calibri"/>
                <a:cs typeface="Calibri"/>
                <a:sym typeface="Calibri"/>
              </a:rPr>
              <a:t>latent vector</a:t>
            </a:r>
            <a:r>
              <a:rPr lang="en" sz="1800">
                <a:solidFill>
                  <a:srgbClr val="0C0C0C"/>
                </a:solidFill>
                <a:latin typeface="Calibri"/>
                <a:ea typeface="Calibri"/>
                <a:cs typeface="Calibri"/>
                <a:sym typeface="Calibri"/>
              </a:rPr>
              <a:t> passed between steps, which theoretically limits its ability to learn generalizations over time.</a:t>
            </a:r>
          </a:p>
          <a:p>
            <a:pPr marL="0" lvl="0" indent="0" algn="l" rtl="0">
              <a:lnSpc>
                <a:spcPct val="80000"/>
              </a:lnSpc>
              <a:spcBef>
                <a:spcPts val="0"/>
              </a:spcBef>
              <a:spcAft>
                <a:spcPts val="0"/>
              </a:spcAft>
              <a:buNone/>
            </a:pPr>
            <a:endParaRPr lang="en" sz="1800">
              <a:solidFill>
                <a:srgbClr val="0C0C0C"/>
              </a:solidFill>
              <a:latin typeface="Calibri"/>
              <a:ea typeface="Calibri"/>
              <a:cs typeface="Calibri"/>
              <a:sym typeface="Calibri"/>
            </a:endParaRPr>
          </a:p>
          <a:p>
            <a:pPr>
              <a:lnSpc>
                <a:spcPct val="80000"/>
              </a:lnSpc>
            </a:pPr>
            <a:r>
              <a:rPr lang="en-US" sz="1800">
                <a:solidFill>
                  <a:srgbClr val="0C0C0C"/>
                </a:solidFill>
                <a:latin typeface="Calibri"/>
                <a:ea typeface="Calibri"/>
                <a:cs typeface="Calibri"/>
                <a:sym typeface="Calibri"/>
              </a:rPr>
              <a:t>The </a:t>
            </a:r>
            <a:r>
              <a:rPr lang="en-US" sz="1800" b="1">
                <a:solidFill>
                  <a:srgbClr val="0C0C0C"/>
                </a:solidFill>
                <a:latin typeface="Calibri"/>
                <a:ea typeface="Calibri"/>
                <a:cs typeface="Calibri"/>
                <a:sym typeface="Calibri"/>
              </a:rPr>
              <a:t>recurrent neural network (RNN)</a:t>
            </a:r>
            <a:r>
              <a:rPr lang="en-US" sz="1800">
                <a:solidFill>
                  <a:srgbClr val="0C0C0C"/>
                </a:solidFill>
                <a:latin typeface="Calibri"/>
                <a:ea typeface="Calibri"/>
                <a:cs typeface="Calibri"/>
                <a:sym typeface="Calibri"/>
              </a:rPr>
              <a:t> addresses this by generating a high-dimensional latent vector </a:t>
            </a:r>
            <a:r>
              <a:rPr lang="en-US" sz="1800" b="1">
                <a:solidFill>
                  <a:srgbClr val="0C0C0C"/>
                </a:solidFill>
                <a:latin typeface="Calibri"/>
                <a:ea typeface="Calibri"/>
                <a:cs typeface="Calibri"/>
                <a:sym typeface="Calibri"/>
              </a:rPr>
              <a:t>h </a:t>
            </a:r>
            <a:r>
              <a:rPr lang="en-US" sz="1800">
                <a:solidFill>
                  <a:srgbClr val="0C0C0C"/>
                </a:solidFill>
                <a:latin typeface="Calibri"/>
                <a:ea typeface="Calibri"/>
                <a:cs typeface="Calibri"/>
                <a:sym typeface="Calibri"/>
              </a:rPr>
              <a:t>at each step, which is decoded to produce the output, and also passed along to the subsequent</a:t>
            </a:r>
            <a:br>
              <a:rPr lang="en-US" sz="1800">
                <a:solidFill>
                  <a:srgbClr val="0C0C0C"/>
                </a:solidFill>
                <a:latin typeface="Calibri"/>
                <a:ea typeface="Calibri"/>
                <a:cs typeface="Calibri"/>
                <a:sym typeface="Calibri"/>
              </a:rPr>
            </a:br>
            <a:r>
              <a:rPr lang="en-US" sz="1800">
                <a:solidFill>
                  <a:srgbClr val="0C0C0C"/>
                </a:solidFill>
                <a:latin typeface="Calibri"/>
                <a:ea typeface="Calibri"/>
                <a:cs typeface="Calibri"/>
                <a:sym typeface="Calibri"/>
              </a:rPr>
              <a:t>time step as an additional input.</a:t>
            </a:r>
          </a:p>
          <a:p>
            <a:pPr>
              <a:lnSpc>
                <a:spcPct val="80000"/>
              </a:lnSpc>
            </a:pPr>
            <a:endParaRPr lang="en-US" sz="1800">
              <a:solidFill>
                <a:srgbClr val="0C0C0C"/>
              </a:solidFill>
              <a:latin typeface="Calibri"/>
              <a:ea typeface="Calibri"/>
              <a:cs typeface="Calibri"/>
              <a:sym typeface="Calibri"/>
            </a:endParaRPr>
          </a:p>
          <a:p>
            <a:pPr>
              <a:lnSpc>
                <a:spcPct val="80000"/>
              </a:lnSpc>
            </a:pPr>
            <a:r>
              <a:rPr lang="en-US" sz="1800">
                <a:solidFill>
                  <a:srgbClr val="0C0C0C"/>
                </a:solidFill>
                <a:latin typeface="Calibri"/>
                <a:ea typeface="Calibri"/>
                <a:cs typeface="Calibri"/>
                <a:sym typeface="Calibri"/>
              </a:rPr>
              <a:t>The latent vector has arbitrary dimensionality,</a:t>
            </a:r>
            <a:br>
              <a:rPr lang="en-US" sz="1800">
                <a:solidFill>
                  <a:srgbClr val="0C0C0C"/>
                </a:solidFill>
                <a:latin typeface="Calibri"/>
                <a:ea typeface="Calibri"/>
                <a:cs typeface="Calibri"/>
                <a:sym typeface="Calibri"/>
              </a:rPr>
            </a:br>
            <a:r>
              <a:rPr lang="en-US" sz="1800">
                <a:solidFill>
                  <a:srgbClr val="0C0C0C"/>
                </a:solidFill>
                <a:latin typeface="Calibri"/>
                <a:ea typeface="Calibri"/>
                <a:cs typeface="Calibri"/>
                <a:sym typeface="Calibri"/>
              </a:rPr>
              <a:t>and typically isn’t directly interpretable.</a:t>
            </a:r>
          </a:p>
          <a:p>
            <a:pPr marL="0" lvl="0" indent="0" algn="l" rtl="0">
              <a:lnSpc>
                <a:spcPct val="80000"/>
              </a:lnSpc>
              <a:spcBef>
                <a:spcPts val="0"/>
              </a:spcBef>
              <a:spcAft>
                <a:spcPts val="0"/>
              </a:spcAft>
              <a:buNone/>
            </a:pPr>
            <a:endParaRPr sz="1800">
              <a:solidFill>
                <a:srgbClr val="0C0C0C"/>
              </a:solidFill>
              <a:latin typeface="Calibri"/>
              <a:ea typeface="Calibri"/>
              <a:cs typeface="Calibri"/>
              <a:sym typeface="Calibri"/>
            </a:endParaRPr>
          </a:p>
        </p:txBody>
      </p:sp>
      <p:sp>
        <p:nvSpPr>
          <p:cNvPr id="271" name="Google Shape;271;p17"/>
          <p:cNvSpPr txBox="1">
            <a:spLocks noGrp="1"/>
          </p:cNvSpPr>
          <p:nvPr>
            <p:ph type="title"/>
          </p:nvPr>
        </p:nvSpPr>
        <p:spPr>
          <a:xfrm>
            <a:off x="83100" y="64025"/>
            <a:ext cx="572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Neural Net Architectures: FNN &amp; RNN</a:t>
            </a:r>
            <a:endParaRPr>
              <a:latin typeface="Calibri"/>
              <a:ea typeface="Calibri"/>
              <a:cs typeface="Calibri"/>
              <a:sym typeface="Calibri"/>
            </a:endParaRPr>
          </a:p>
        </p:txBody>
      </p:sp>
      <p:pic>
        <p:nvPicPr>
          <p:cNvPr id="3" name="Picture 2" descr="Diagram&#10;&#10;AI-generated content may be incorrect.">
            <a:extLst>
              <a:ext uri="{FF2B5EF4-FFF2-40B4-BE49-F238E27FC236}">
                <a16:creationId xmlns:a16="http://schemas.microsoft.com/office/drawing/2014/main" id="{4A57F62B-3746-24D6-3674-60AE01D29483}"/>
              </a:ext>
            </a:extLst>
          </p:cNvPr>
          <p:cNvPicPr>
            <a:picLocks noChangeAspect="1"/>
          </p:cNvPicPr>
          <p:nvPr/>
        </p:nvPicPr>
        <p:blipFill>
          <a:blip r:embed="rId3"/>
          <a:stretch>
            <a:fillRect/>
          </a:stretch>
        </p:blipFill>
        <p:spPr>
          <a:xfrm>
            <a:off x="6702542" y="227911"/>
            <a:ext cx="2243283" cy="2571751"/>
          </a:xfrm>
          <a:prstGeom prst="rect">
            <a:avLst/>
          </a:prstGeom>
        </p:spPr>
      </p:pic>
      <p:pic>
        <p:nvPicPr>
          <p:cNvPr id="5" name="Picture 4" descr="Diagram, schematic&#10;&#10;AI-generated content may be incorrect.">
            <a:extLst>
              <a:ext uri="{FF2B5EF4-FFF2-40B4-BE49-F238E27FC236}">
                <a16:creationId xmlns:a16="http://schemas.microsoft.com/office/drawing/2014/main" id="{B04ECC1F-E3AB-54CE-1E96-46F327E37D5E}"/>
              </a:ext>
            </a:extLst>
          </p:cNvPr>
          <p:cNvPicPr>
            <a:picLocks noChangeAspect="1"/>
          </p:cNvPicPr>
          <p:nvPr/>
        </p:nvPicPr>
        <p:blipFill>
          <a:blip r:embed="rId4"/>
          <a:stretch>
            <a:fillRect/>
          </a:stretch>
        </p:blipFill>
        <p:spPr>
          <a:xfrm>
            <a:off x="6148263" y="2968182"/>
            <a:ext cx="2797562" cy="2093225"/>
          </a:xfrm>
          <a:prstGeom prst="rect">
            <a:avLst/>
          </a:prstGeom>
        </p:spPr>
      </p:pic>
      <p:pic>
        <p:nvPicPr>
          <p:cNvPr id="7" name="Picture 6" descr="Diagram&#10;&#10;AI-generated content may be incorrect.">
            <a:extLst>
              <a:ext uri="{FF2B5EF4-FFF2-40B4-BE49-F238E27FC236}">
                <a16:creationId xmlns:a16="http://schemas.microsoft.com/office/drawing/2014/main" id="{EB433244-4107-F8BE-99A3-1332C6C418F3}"/>
              </a:ext>
            </a:extLst>
          </p:cNvPr>
          <p:cNvPicPr>
            <a:picLocks noChangeAspect="1"/>
          </p:cNvPicPr>
          <p:nvPr/>
        </p:nvPicPr>
        <p:blipFill>
          <a:blip r:embed="rId5"/>
          <a:stretch>
            <a:fillRect/>
          </a:stretch>
        </p:blipFill>
        <p:spPr>
          <a:xfrm>
            <a:off x="4661739" y="2986250"/>
            <a:ext cx="1398814" cy="2093225"/>
          </a:xfrm>
          <a:prstGeom prst="rect">
            <a:avLst/>
          </a:prstGeom>
        </p:spPr>
      </p:pic>
      <p:sp>
        <p:nvSpPr>
          <p:cNvPr id="8" name="Google Shape;128;p15">
            <a:extLst>
              <a:ext uri="{FF2B5EF4-FFF2-40B4-BE49-F238E27FC236}">
                <a16:creationId xmlns:a16="http://schemas.microsoft.com/office/drawing/2014/main" id="{A2EB745A-2F30-2A54-C1B4-1F6D7004B803}"/>
              </a:ext>
            </a:extLst>
          </p:cNvPr>
          <p:cNvSpPr txBox="1"/>
          <p:nvPr/>
        </p:nvSpPr>
        <p:spPr>
          <a:xfrm>
            <a:off x="7017020" y="-41000"/>
            <a:ext cx="1731193"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FNN architecture</a:t>
            </a:r>
            <a:endParaRPr sz="1200">
              <a:solidFill>
                <a:srgbClr val="F3F3F3"/>
              </a:solidFill>
              <a:highlight>
                <a:srgbClr val="000000"/>
              </a:highlight>
            </a:endParaRPr>
          </a:p>
        </p:txBody>
      </p:sp>
      <p:sp>
        <p:nvSpPr>
          <p:cNvPr id="9" name="Google Shape;128;p15">
            <a:extLst>
              <a:ext uri="{FF2B5EF4-FFF2-40B4-BE49-F238E27FC236}">
                <a16:creationId xmlns:a16="http://schemas.microsoft.com/office/drawing/2014/main" id="{992175BE-4003-133F-498C-6D41160C94F1}"/>
              </a:ext>
            </a:extLst>
          </p:cNvPr>
          <p:cNvSpPr txBox="1"/>
          <p:nvPr/>
        </p:nvSpPr>
        <p:spPr>
          <a:xfrm>
            <a:off x="6002435" y="2703922"/>
            <a:ext cx="2029170"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Generic RNN architecture</a:t>
            </a:r>
            <a:endParaRPr sz="1200">
              <a:solidFill>
                <a:srgbClr val="F3F3F3"/>
              </a:solidFill>
              <a:highlight>
                <a:srgbClr val="000000"/>
              </a:highlight>
            </a:endParaRPr>
          </a:p>
        </p:txBody>
      </p:sp>
      <p:sp>
        <p:nvSpPr>
          <p:cNvPr id="10" name="Google Shape;128;p15">
            <a:extLst>
              <a:ext uri="{FF2B5EF4-FFF2-40B4-BE49-F238E27FC236}">
                <a16:creationId xmlns:a16="http://schemas.microsoft.com/office/drawing/2014/main" id="{1C7B668B-D95A-E703-81AF-C1ECFA192781}"/>
              </a:ext>
            </a:extLst>
          </p:cNvPr>
          <p:cNvSpPr txBox="1"/>
          <p:nvPr/>
        </p:nvSpPr>
        <p:spPr>
          <a:xfrm>
            <a:off x="4117379" y="2888901"/>
            <a:ext cx="1731193"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RNN Cell</a:t>
            </a:r>
            <a:endParaRPr sz="1200">
              <a:solidFill>
                <a:srgbClr val="F3F3F3"/>
              </a:solidFill>
              <a:highlight>
                <a:srgbClr val="000000"/>
              </a:highlight>
            </a:endParaRPr>
          </a:p>
        </p:txBody>
      </p:sp>
      <p:sp>
        <p:nvSpPr>
          <p:cNvPr id="11" name="Google Shape;318;p18">
            <a:extLst>
              <a:ext uri="{FF2B5EF4-FFF2-40B4-BE49-F238E27FC236}">
                <a16:creationId xmlns:a16="http://schemas.microsoft.com/office/drawing/2014/main" id="{BAB565C8-7EC5-C7BC-2C3C-0C146A279144}"/>
              </a:ext>
            </a:extLst>
          </p:cNvPr>
          <p:cNvSpPr/>
          <p:nvPr/>
        </p:nvSpPr>
        <p:spPr>
          <a:xfrm>
            <a:off x="1064120" y="4053259"/>
            <a:ext cx="2638200" cy="734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320;p18">
            <a:extLst>
              <a:ext uri="{FF2B5EF4-FFF2-40B4-BE49-F238E27FC236}">
                <a16:creationId xmlns:a16="http://schemas.microsoft.com/office/drawing/2014/main" id="{DA7FDF97-6CF7-F27F-725D-4DB24F3C871A}"/>
              </a:ext>
            </a:extLst>
          </p:cNvPr>
          <p:cNvSpPr/>
          <p:nvPr/>
        </p:nvSpPr>
        <p:spPr>
          <a:xfrm>
            <a:off x="1097313" y="4089085"/>
            <a:ext cx="2568300" cy="668100"/>
          </a:xfrm>
          <a:prstGeom prst="roundRect">
            <a:avLst>
              <a:gd name="adj" fmla="val 9026"/>
            </a:avLst>
          </a:prstGeom>
          <a:solidFill>
            <a:srgbClr val="FFFFFF"/>
          </a:solid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3" name="Google Shape;322;p18">
            <a:extLst>
              <a:ext uri="{FF2B5EF4-FFF2-40B4-BE49-F238E27FC236}">
                <a16:creationId xmlns:a16="http://schemas.microsoft.com/office/drawing/2014/main" id="{DF327E70-48F4-44A9-7AEB-4D2F4D5C6EF7}"/>
              </a:ext>
            </a:extLst>
          </p:cNvPr>
          <p:cNvPicPr preferRelativeResize="0"/>
          <p:nvPr/>
        </p:nvPicPr>
        <p:blipFill>
          <a:blip r:embed="rId6">
            <a:alphaModFix/>
          </a:blip>
          <a:stretch>
            <a:fillRect/>
          </a:stretch>
        </p:blipFill>
        <p:spPr>
          <a:xfrm>
            <a:off x="1154139" y="4114492"/>
            <a:ext cx="204413" cy="300745"/>
          </a:xfrm>
          <a:prstGeom prst="rect">
            <a:avLst/>
          </a:prstGeom>
          <a:noFill/>
          <a:ln>
            <a:noFill/>
          </a:ln>
        </p:spPr>
      </p:pic>
      <p:pic>
        <p:nvPicPr>
          <p:cNvPr id="14" name="Google Shape;323;p18">
            <a:extLst>
              <a:ext uri="{FF2B5EF4-FFF2-40B4-BE49-F238E27FC236}">
                <a16:creationId xmlns:a16="http://schemas.microsoft.com/office/drawing/2014/main" id="{9987E4F8-5EE1-7015-B67F-338A690F1C1F}"/>
              </a:ext>
            </a:extLst>
          </p:cNvPr>
          <p:cNvPicPr preferRelativeResize="0"/>
          <p:nvPr/>
        </p:nvPicPr>
        <p:blipFill>
          <a:blip r:embed="rId7">
            <a:alphaModFix/>
          </a:blip>
          <a:stretch>
            <a:fillRect/>
          </a:stretch>
        </p:blipFill>
        <p:spPr>
          <a:xfrm>
            <a:off x="2368650" y="4135086"/>
            <a:ext cx="237132" cy="259569"/>
          </a:xfrm>
          <a:prstGeom prst="rect">
            <a:avLst/>
          </a:prstGeom>
          <a:noFill/>
          <a:ln>
            <a:noFill/>
          </a:ln>
        </p:spPr>
      </p:pic>
      <p:sp>
        <p:nvSpPr>
          <p:cNvPr id="15" name="Google Shape;324;p18">
            <a:extLst>
              <a:ext uri="{FF2B5EF4-FFF2-40B4-BE49-F238E27FC236}">
                <a16:creationId xmlns:a16="http://schemas.microsoft.com/office/drawing/2014/main" id="{27AA7772-9BE9-4D29-636A-4AF7A68693EA}"/>
              </a:ext>
            </a:extLst>
          </p:cNvPr>
          <p:cNvSpPr txBox="1"/>
          <p:nvPr/>
        </p:nvSpPr>
        <p:spPr>
          <a:xfrm>
            <a:off x="1314274" y="4164549"/>
            <a:ext cx="985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Current forcing</a:t>
            </a:r>
            <a:endParaRPr sz="700">
              <a:solidFill>
                <a:srgbClr val="000000"/>
              </a:solidFill>
              <a:latin typeface="Calibri"/>
              <a:ea typeface="Calibri"/>
              <a:cs typeface="Calibri"/>
              <a:sym typeface="Calibri"/>
            </a:endParaRPr>
          </a:p>
        </p:txBody>
      </p:sp>
      <p:sp>
        <p:nvSpPr>
          <p:cNvPr id="16" name="Google Shape;325;p18">
            <a:extLst>
              <a:ext uri="{FF2B5EF4-FFF2-40B4-BE49-F238E27FC236}">
                <a16:creationId xmlns:a16="http://schemas.microsoft.com/office/drawing/2014/main" id="{FB4A1D76-3E09-E33B-5F6B-F322E4D42AB2}"/>
              </a:ext>
            </a:extLst>
          </p:cNvPr>
          <p:cNvSpPr txBox="1"/>
          <p:nvPr/>
        </p:nvSpPr>
        <p:spPr>
          <a:xfrm>
            <a:off x="2579485" y="4164549"/>
            <a:ext cx="985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Land surface state</a:t>
            </a:r>
            <a:endParaRPr sz="700">
              <a:solidFill>
                <a:srgbClr val="000000"/>
              </a:solidFill>
              <a:latin typeface="Calibri"/>
              <a:ea typeface="Calibri"/>
              <a:cs typeface="Calibri"/>
              <a:sym typeface="Calibri"/>
            </a:endParaRPr>
          </a:p>
        </p:txBody>
      </p:sp>
      <p:pic>
        <p:nvPicPr>
          <p:cNvPr id="17" name="Google Shape;384;p18">
            <a:extLst>
              <a:ext uri="{FF2B5EF4-FFF2-40B4-BE49-F238E27FC236}">
                <a16:creationId xmlns:a16="http://schemas.microsoft.com/office/drawing/2014/main" id="{F17A9C06-1996-D31D-A204-68689F7C7B81}"/>
              </a:ext>
            </a:extLst>
          </p:cNvPr>
          <p:cNvPicPr preferRelativeResize="0"/>
          <p:nvPr/>
        </p:nvPicPr>
        <p:blipFill>
          <a:blip r:embed="rId8">
            <a:alphaModFix/>
          </a:blip>
          <a:stretch>
            <a:fillRect/>
          </a:stretch>
        </p:blipFill>
        <p:spPr>
          <a:xfrm>
            <a:off x="1162365" y="4430977"/>
            <a:ext cx="187966" cy="303095"/>
          </a:xfrm>
          <a:prstGeom prst="rect">
            <a:avLst/>
          </a:prstGeom>
          <a:noFill/>
          <a:ln>
            <a:noFill/>
          </a:ln>
        </p:spPr>
      </p:pic>
      <p:pic>
        <p:nvPicPr>
          <p:cNvPr id="18" name="Google Shape;385;p18">
            <a:extLst>
              <a:ext uri="{FF2B5EF4-FFF2-40B4-BE49-F238E27FC236}">
                <a16:creationId xmlns:a16="http://schemas.microsoft.com/office/drawing/2014/main" id="{BD4E5184-4D0D-9B61-C31B-42BDF6714284}"/>
              </a:ext>
            </a:extLst>
          </p:cNvPr>
          <p:cNvPicPr preferRelativeResize="0"/>
          <p:nvPr/>
        </p:nvPicPr>
        <p:blipFill>
          <a:blip r:embed="rId9">
            <a:alphaModFix/>
          </a:blip>
          <a:stretch>
            <a:fillRect/>
          </a:stretch>
        </p:blipFill>
        <p:spPr>
          <a:xfrm>
            <a:off x="2385028" y="4437729"/>
            <a:ext cx="204418" cy="289586"/>
          </a:xfrm>
          <a:prstGeom prst="rect">
            <a:avLst/>
          </a:prstGeom>
          <a:noFill/>
          <a:ln>
            <a:noFill/>
          </a:ln>
        </p:spPr>
      </p:pic>
      <p:sp>
        <p:nvSpPr>
          <p:cNvPr id="19" name="Google Shape;386;p18">
            <a:extLst>
              <a:ext uri="{FF2B5EF4-FFF2-40B4-BE49-F238E27FC236}">
                <a16:creationId xmlns:a16="http://schemas.microsoft.com/office/drawing/2014/main" id="{2035B2B9-AB16-F04E-87FF-71F754B1B307}"/>
              </a:ext>
            </a:extLst>
          </p:cNvPr>
          <p:cNvSpPr txBox="1"/>
          <p:nvPr/>
        </p:nvSpPr>
        <p:spPr>
          <a:xfrm>
            <a:off x="1314274" y="4490160"/>
            <a:ext cx="985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Static parameters</a:t>
            </a:r>
            <a:endParaRPr sz="700">
              <a:solidFill>
                <a:srgbClr val="000000"/>
              </a:solidFill>
              <a:latin typeface="Calibri"/>
              <a:ea typeface="Calibri"/>
              <a:cs typeface="Calibri"/>
              <a:sym typeface="Calibri"/>
            </a:endParaRPr>
          </a:p>
        </p:txBody>
      </p:sp>
      <p:sp>
        <p:nvSpPr>
          <p:cNvPr id="20" name="Google Shape;387;p18">
            <a:extLst>
              <a:ext uri="{FF2B5EF4-FFF2-40B4-BE49-F238E27FC236}">
                <a16:creationId xmlns:a16="http://schemas.microsoft.com/office/drawing/2014/main" id="{3FB4C175-A1DA-00F4-62B6-FDDCF97C9B3B}"/>
              </a:ext>
            </a:extLst>
          </p:cNvPr>
          <p:cNvSpPr txBox="1"/>
          <p:nvPr/>
        </p:nvSpPr>
        <p:spPr>
          <a:xfrm>
            <a:off x="2579485" y="4490160"/>
            <a:ext cx="1104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latin typeface="Calibri"/>
                <a:ea typeface="Calibri"/>
                <a:cs typeface="Calibri"/>
                <a:sym typeface="Calibri"/>
              </a:rPr>
              <a:t>: Hidden (latent) state</a:t>
            </a:r>
            <a:endParaRPr sz="700">
              <a:solidFill>
                <a:srgbClr val="000000"/>
              </a:solidFill>
              <a:latin typeface="Calibri"/>
              <a:ea typeface="Calibri"/>
              <a:cs typeface="Calibri"/>
              <a:sym typeface="Calibri"/>
            </a:endParaRPr>
          </a:p>
        </p:txBody>
      </p:sp>
      <p:sp>
        <p:nvSpPr>
          <p:cNvPr id="21" name="Google Shape;388;p18">
            <a:extLst>
              <a:ext uri="{FF2B5EF4-FFF2-40B4-BE49-F238E27FC236}">
                <a16:creationId xmlns:a16="http://schemas.microsoft.com/office/drawing/2014/main" id="{0690ACFB-A815-846E-D50C-4EB8D897091E}"/>
              </a:ext>
            </a:extLst>
          </p:cNvPr>
          <p:cNvSpPr txBox="1"/>
          <p:nvPr/>
        </p:nvSpPr>
        <p:spPr>
          <a:xfrm>
            <a:off x="2441037" y="4248566"/>
            <a:ext cx="170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latin typeface="Calibri"/>
                <a:ea typeface="Calibri"/>
                <a:cs typeface="Calibri"/>
                <a:sym typeface="Calibri"/>
              </a:rPr>
              <a:t>k</a:t>
            </a:r>
            <a:endParaRPr sz="600">
              <a:solidFill>
                <a:srgbClr val="000000"/>
              </a:solidFill>
              <a:latin typeface="Calibri"/>
              <a:ea typeface="Calibri"/>
              <a:cs typeface="Calibri"/>
              <a:sym typeface="Calibri"/>
            </a:endParaRPr>
          </a:p>
        </p:txBody>
      </p:sp>
      <p:sp>
        <p:nvSpPr>
          <p:cNvPr id="22" name="Google Shape;390;p18">
            <a:extLst>
              <a:ext uri="{FF2B5EF4-FFF2-40B4-BE49-F238E27FC236}">
                <a16:creationId xmlns:a16="http://schemas.microsoft.com/office/drawing/2014/main" id="{69006376-0FBA-6DF2-BEFE-B768F17CCDE0}"/>
              </a:ext>
            </a:extLst>
          </p:cNvPr>
          <p:cNvSpPr txBox="1"/>
          <p:nvPr/>
        </p:nvSpPr>
        <p:spPr>
          <a:xfrm>
            <a:off x="1202628" y="4248560"/>
            <a:ext cx="170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000000"/>
                </a:solidFill>
                <a:latin typeface="Calibri"/>
                <a:ea typeface="Calibri"/>
                <a:cs typeface="Calibri"/>
                <a:sym typeface="Calibri"/>
              </a:rPr>
              <a:t>k</a:t>
            </a:r>
            <a:endParaRPr sz="600">
              <a:solidFill>
                <a:srgbClr val="000000"/>
              </a:solidFill>
              <a:latin typeface="Calibri"/>
              <a:ea typeface="Calibri"/>
              <a:cs typeface="Calibri"/>
              <a:sym typeface="Calibri"/>
            </a:endParaRPr>
          </a:p>
        </p:txBody>
      </p:sp>
      <p:sp>
        <p:nvSpPr>
          <p:cNvPr id="23" name="Slide Number Placeholder 22">
            <a:extLst>
              <a:ext uri="{FF2B5EF4-FFF2-40B4-BE49-F238E27FC236}">
                <a16:creationId xmlns:a16="http://schemas.microsoft.com/office/drawing/2014/main" id="{86AD480F-CE50-C44C-84D7-D2C2495D43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18"/>
          <p:cNvPicPr preferRelativeResize="0"/>
          <p:nvPr/>
        </p:nvPicPr>
        <p:blipFill>
          <a:blip r:embed="rId3">
            <a:alphaModFix/>
          </a:blip>
          <a:stretch>
            <a:fillRect/>
          </a:stretch>
        </p:blipFill>
        <p:spPr>
          <a:xfrm>
            <a:off x="5508336" y="591113"/>
            <a:ext cx="3288196" cy="2021500"/>
          </a:xfrm>
          <a:prstGeom prst="rect">
            <a:avLst/>
          </a:prstGeom>
          <a:noFill/>
          <a:ln>
            <a:noFill/>
          </a:ln>
        </p:spPr>
      </p:pic>
      <p:sp>
        <p:nvSpPr>
          <p:cNvPr id="395" name="Google Shape;395;p18"/>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Neural Net Architectures: RNN and LSTM</a:t>
            </a:r>
            <a:endParaRPr>
              <a:latin typeface="Calibri"/>
              <a:ea typeface="Calibri"/>
              <a:cs typeface="Calibri"/>
              <a:sym typeface="Calibri"/>
            </a:endParaRPr>
          </a:p>
        </p:txBody>
      </p:sp>
      <p:sp>
        <p:nvSpPr>
          <p:cNvPr id="396" name="Google Shape;396;p18"/>
          <p:cNvSpPr txBox="1"/>
          <p:nvPr/>
        </p:nvSpPr>
        <p:spPr>
          <a:xfrm>
            <a:off x="104700" y="686450"/>
            <a:ext cx="5084400" cy="20151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a:solidFill>
                  <a:srgbClr val="0C0C0C"/>
                </a:solidFill>
                <a:latin typeface="Calibri"/>
                <a:ea typeface="Calibri"/>
                <a:cs typeface="Calibri"/>
                <a:sym typeface="Calibri"/>
              </a:rPr>
              <a:t>RNNs apply full matrix transformations to inputs and latent vectors at each step, which distorts information quickly and makes training less stable (vanishing and exploding gradient problem).</a:t>
            </a:r>
            <a:br>
              <a:rPr lang="en" sz="1600">
                <a:solidFill>
                  <a:srgbClr val="0C0C0C"/>
                </a:solidFill>
                <a:latin typeface="Calibri"/>
                <a:ea typeface="Calibri"/>
                <a:cs typeface="Calibri"/>
                <a:sym typeface="Calibri"/>
              </a:rPr>
            </a:br>
            <a:endParaRPr sz="16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sz="1600">
                <a:solidFill>
                  <a:srgbClr val="0C0C0C"/>
                </a:solidFill>
                <a:latin typeface="Calibri"/>
                <a:ea typeface="Calibri"/>
                <a:cs typeface="Calibri"/>
                <a:sym typeface="Calibri"/>
              </a:rPr>
              <a:t>The </a:t>
            </a:r>
            <a:r>
              <a:rPr lang="en" sz="1600" b="1">
                <a:solidFill>
                  <a:srgbClr val="0C0C0C"/>
                </a:solidFill>
                <a:latin typeface="Calibri"/>
                <a:ea typeface="Calibri"/>
                <a:cs typeface="Calibri"/>
                <a:sym typeface="Calibri"/>
              </a:rPr>
              <a:t>long short-term memory (LSTM) </a:t>
            </a:r>
            <a:r>
              <a:rPr lang="en" sz="1600">
                <a:solidFill>
                  <a:srgbClr val="0C0C0C"/>
                </a:solidFill>
                <a:latin typeface="Calibri"/>
                <a:ea typeface="Calibri"/>
                <a:cs typeface="Calibri"/>
                <a:sym typeface="Calibri"/>
              </a:rPr>
              <a:t>architecture addresses this by only linearly modifying the latent vector at each step.</a:t>
            </a:r>
            <a:endParaRPr sz="1600">
              <a:solidFill>
                <a:srgbClr val="0C0C0C"/>
              </a:solidFill>
              <a:latin typeface="Calibri"/>
              <a:ea typeface="Calibri"/>
              <a:cs typeface="Calibri"/>
              <a:sym typeface="Calibri"/>
            </a:endParaRPr>
          </a:p>
        </p:txBody>
      </p:sp>
      <p:sp>
        <p:nvSpPr>
          <p:cNvPr id="397" name="Google Shape;397;p18"/>
          <p:cNvSpPr txBox="1"/>
          <p:nvPr/>
        </p:nvSpPr>
        <p:spPr>
          <a:xfrm>
            <a:off x="4572000" y="2871653"/>
            <a:ext cx="4572000" cy="20215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US" sz="1600">
                <a:solidFill>
                  <a:srgbClr val="0C0C0C"/>
                </a:solidFill>
                <a:latin typeface="Calibri"/>
                <a:ea typeface="Calibri"/>
                <a:cs typeface="Calibri"/>
                <a:sym typeface="Calibri"/>
              </a:rPr>
              <a:t>Problem structure includes a 24 hour spin-up before the first timestep (where Noah-LSM soil states are an input).</a:t>
            </a:r>
          </a:p>
          <a:p>
            <a:pPr marL="0" lvl="0" indent="0" algn="l" rtl="0">
              <a:lnSpc>
                <a:spcPct val="80000"/>
              </a:lnSpc>
              <a:spcBef>
                <a:spcPts val="0"/>
              </a:spcBef>
              <a:spcAft>
                <a:spcPts val="0"/>
              </a:spcAft>
              <a:buNone/>
            </a:pPr>
            <a:endParaRPr lang="en-US" sz="16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1600">
                <a:solidFill>
                  <a:srgbClr val="0C0C0C"/>
                </a:solidFill>
                <a:latin typeface="Calibri"/>
                <a:ea typeface="Calibri"/>
                <a:cs typeface="Calibri"/>
                <a:sym typeface="Calibri"/>
              </a:rPr>
              <a:t>At the first prediction step and beyond, the model is only provided the dynamic forcings and static parameters.</a:t>
            </a:r>
          </a:p>
          <a:p>
            <a:pPr marL="0" lvl="0" indent="0" algn="l" rtl="0">
              <a:lnSpc>
                <a:spcPct val="80000"/>
              </a:lnSpc>
              <a:spcBef>
                <a:spcPts val="0"/>
              </a:spcBef>
              <a:spcAft>
                <a:spcPts val="0"/>
              </a:spcAft>
              <a:buNone/>
            </a:pPr>
            <a:endParaRPr lang="en-US" sz="16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1600">
                <a:solidFill>
                  <a:srgbClr val="0C0C0C"/>
                </a:solidFill>
                <a:latin typeface="Calibri"/>
                <a:ea typeface="Calibri"/>
                <a:cs typeface="Calibri"/>
                <a:sym typeface="Calibri"/>
              </a:rPr>
              <a:t>All models target the increment change in soil state.</a:t>
            </a:r>
            <a:endParaRPr sz="1600">
              <a:solidFill>
                <a:srgbClr val="0C0C0C"/>
              </a:solidFill>
              <a:latin typeface="Calibri"/>
              <a:ea typeface="Calibri"/>
              <a:cs typeface="Calibri"/>
              <a:sym typeface="Calibri"/>
            </a:endParaRPr>
          </a:p>
        </p:txBody>
      </p:sp>
      <p:pic>
        <p:nvPicPr>
          <p:cNvPr id="3" name="Picture 2" descr="Diagram&#10;&#10;AI-generated content may be incorrect.">
            <a:extLst>
              <a:ext uri="{FF2B5EF4-FFF2-40B4-BE49-F238E27FC236}">
                <a16:creationId xmlns:a16="http://schemas.microsoft.com/office/drawing/2014/main" id="{8E867803-B883-1EB4-FE34-E59D94291DB7}"/>
              </a:ext>
            </a:extLst>
          </p:cNvPr>
          <p:cNvPicPr>
            <a:picLocks noChangeAspect="1"/>
          </p:cNvPicPr>
          <p:nvPr/>
        </p:nvPicPr>
        <p:blipFill>
          <a:blip r:embed="rId4"/>
          <a:stretch>
            <a:fillRect/>
          </a:stretch>
        </p:blipFill>
        <p:spPr>
          <a:xfrm>
            <a:off x="213475" y="2426206"/>
            <a:ext cx="4093800" cy="2466947"/>
          </a:xfrm>
          <a:prstGeom prst="rect">
            <a:avLst/>
          </a:prstGeom>
        </p:spPr>
      </p:pic>
      <p:sp>
        <p:nvSpPr>
          <p:cNvPr id="4" name="Slide Number Placeholder 3">
            <a:extLst>
              <a:ext uri="{FF2B5EF4-FFF2-40B4-BE49-F238E27FC236}">
                <a16:creationId xmlns:a16="http://schemas.microsoft.com/office/drawing/2014/main" id="{596C436C-25FF-4DE2-01AB-70C6CF7000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95;p18">
            <a:extLst>
              <a:ext uri="{FF2B5EF4-FFF2-40B4-BE49-F238E27FC236}">
                <a16:creationId xmlns:a16="http://schemas.microsoft.com/office/drawing/2014/main" id="{38081A40-B8F2-E548-9FA0-28AA2E262938}"/>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Handling Snow</a:t>
            </a:r>
            <a:endParaRPr>
              <a:latin typeface="Calibri"/>
              <a:ea typeface="Calibri"/>
              <a:cs typeface="Calibri"/>
              <a:sym typeface="Calibri"/>
            </a:endParaRPr>
          </a:p>
        </p:txBody>
      </p:sp>
      <p:sp>
        <p:nvSpPr>
          <p:cNvPr id="5" name="Google Shape;309;p17">
            <a:extLst>
              <a:ext uri="{FF2B5EF4-FFF2-40B4-BE49-F238E27FC236}">
                <a16:creationId xmlns:a16="http://schemas.microsoft.com/office/drawing/2014/main" id="{1A4834F1-115E-3D68-ED0E-52413598EE77}"/>
              </a:ext>
            </a:extLst>
          </p:cNvPr>
          <p:cNvSpPr txBox="1"/>
          <p:nvPr/>
        </p:nvSpPr>
        <p:spPr>
          <a:xfrm>
            <a:off x="104700" y="686451"/>
            <a:ext cx="8858750" cy="1969386"/>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US" sz="1800">
                <a:solidFill>
                  <a:srgbClr val="0C0C0C"/>
                </a:solidFill>
                <a:latin typeface="Calibri"/>
                <a:ea typeface="Calibri"/>
                <a:cs typeface="Calibri"/>
                <a:sym typeface="Calibri"/>
              </a:rPr>
              <a:t>Early exploratory models treated snow as an additional soil layer, but effectively always predicted zero change due to the transience of snowfall.</a:t>
            </a:r>
          </a:p>
          <a:p>
            <a:pPr marL="0" lvl="0" indent="0" algn="l" rtl="0">
              <a:lnSpc>
                <a:spcPct val="80000"/>
              </a:lnSpc>
              <a:spcBef>
                <a:spcPts val="0"/>
              </a:spcBef>
              <a:spcAft>
                <a:spcPts val="0"/>
              </a:spcAft>
              <a:buNone/>
            </a:pPr>
            <a:endParaRPr lang="en-US" sz="18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1800">
                <a:solidFill>
                  <a:srgbClr val="0C0C0C"/>
                </a:solidFill>
                <a:latin typeface="Calibri"/>
                <a:ea typeface="Calibri"/>
                <a:cs typeface="Calibri"/>
                <a:sym typeface="Calibri"/>
              </a:rPr>
              <a:t>Models trained to only predict snow -- along with a loss function manipulation that ignored negative predictions when there was no snow pack -- showed promising results.</a:t>
            </a:r>
          </a:p>
          <a:p>
            <a:pPr marL="0" lvl="0" indent="0" algn="l" rtl="0">
              <a:lnSpc>
                <a:spcPct val="80000"/>
              </a:lnSpc>
              <a:spcBef>
                <a:spcPts val="0"/>
              </a:spcBef>
              <a:spcAft>
                <a:spcPts val="0"/>
              </a:spcAft>
              <a:buNone/>
            </a:pPr>
            <a:endParaRPr lang="en-US" sz="18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1800">
                <a:solidFill>
                  <a:srgbClr val="0C0C0C"/>
                </a:solidFill>
                <a:latin typeface="Calibri"/>
                <a:ea typeface="Calibri"/>
                <a:cs typeface="Calibri"/>
                <a:sym typeface="Calibri"/>
              </a:rPr>
              <a:t>Snow is a critical predictor, so we treat Noah-LSM snow water equivalent as an input to the ANNs. Integration and evaluation of a dedicated snow emulator is considered future work.</a:t>
            </a:r>
            <a:endParaRPr sz="1800">
              <a:solidFill>
                <a:srgbClr val="0C0C0C"/>
              </a:solidFill>
              <a:latin typeface="Calibri"/>
              <a:ea typeface="Calibri"/>
              <a:cs typeface="Calibri"/>
              <a:sym typeface="Calibri"/>
            </a:endParaRPr>
          </a:p>
        </p:txBody>
      </p:sp>
      <p:pic>
        <p:nvPicPr>
          <p:cNvPr id="7" name="Picture 6" descr="Chart, line chart&#10;&#10;AI-generated content may be incorrect.">
            <a:extLst>
              <a:ext uri="{FF2B5EF4-FFF2-40B4-BE49-F238E27FC236}">
                <a16:creationId xmlns:a16="http://schemas.microsoft.com/office/drawing/2014/main" id="{0749B159-F644-75F3-7119-0DF1F6554DDE}"/>
              </a:ext>
            </a:extLst>
          </p:cNvPr>
          <p:cNvPicPr>
            <a:picLocks noChangeAspect="1"/>
          </p:cNvPicPr>
          <p:nvPr/>
        </p:nvPicPr>
        <p:blipFill>
          <a:blip r:embed="rId3"/>
          <a:stretch>
            <a:fillRect/>
          </a:stretch>
        </p:blipFill>
        <p:spPr>
          <a:xfrm>
            <a:off x="6087964" y="2923611"/>
            <a:ext cx="2664654" cy="2153192"/>
          </a:xfrm>
          <a:prstGeom prst="rect">
            <a:avLst/>
          </a:prstGeom>
        </p:spPr>
      </p:pic>
      <p:pic>
        <p:nvPicPr>
          <p:cNvPr id="9" name="Picture 8" descr="Chart, line chart&#10;&#10;AI-generated content may be incorrect.">
            <a:extLst>
              <a:ext uri="{FF2B5EF4-FFF2-40B4-BE49-F238E27FC236}">
                <a16:creationId xmlns:a16="http://schemas.microsoft.com/office/drawing/2014/main" id="{43B44DB8-0EC1-1761-4D66-E80816BFD17A}"/>
              </a:ext>
            </a:extLst>
          </p:cNvPr>
          <p:cNvPicPr>
            <a:picLocks noChangeAspect="1"/>
          </p:cNvPicPr>
          <p:nvPr/>
        </p:nvPicPr>
        <p:blipFill>
          <a:blip r:embed="rId4"/>
          <a:stretch>
            <a:fillRect/>
          </a:stretch>
        </p:blipFill>
        <p:spPr>
          <a:xfrm>
            <a:off x="380826" y="2933408"/>
            <a:ext cx="2664654" cy="2146067"/>
          </a:xfrm>
          <a:prstGeom prst="rect">
            <a:avLst/>
          </a:prstGeom>
        </p:spPr>
      </p:pic>
      <p:pic>
        <p:nvPicPr>
          <p:cNvPr id="11" name="Picture 10" descr="Chart, histogram&#10;&#10;AI-generated content may be incorrect.">
            <a:extLst>
              <a:ext uri="{FF2B5EF4-FFF2-40B4-BE49-F238E27FC236}">
                <a16:creationId xmlns:a16="http://schemas.microsoft.com/office/drawing/2014/main" id="{47C292D4-CA00-3EC2-CA4C-4891711B44E6}"/>
              </a:ext>
            </a:extLst>
          </p:cNvPr>
          <p:cNvPicPr>
            <a:picLocks noChangeAspect="1"/>
          </p:cNvPicPr>
          <p:nvPr/>
        </p:nvPicPr>
        <p:blipFill>
          <a:blip r:embed="rId5"/>
          <a:stretch>
            <a:fillRect/>
          </a:stretch>
        </p:blipFill>
        <p:spPr>
          <a:xfrm>
            <a:off x="3239673" y="2926283"/>
            <a:ext cx="2664654" cy="2150520"/>
          </a:xfrm>
          <a:prstGeom prst="rect">
            <a:avLst/>
          </a:prstGeom>
        </p:spPr>
      </p:pic>
      <p:sp>
        <p:nvSpPr>
          <p:cNvPr id="12" name="Google Shape;128;p15">
            <a:extLst>
              <a:ext uri="{FF2B5EF4-FFF2-40B4-BE49-F238E27FC236}">
                <a16:creationId xmlns:a16="http://schemas.microsoft.com/office/drawing/2014/main" id="{5653B0C2-E58D-36E5-EDC4-21A54ABDD992}"/>
              </a:ext>
            </a:extLst>
          </p:cNvPr>
          <p:cNvSpPr txBox="1"/>
          <p:nvPr/>
        </p:nvSpPr>
        <p:spPr>
          <a:xfrm>
            <a:off x="252322" y="2783701"/>
            <a:ext cx="2921661"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3F3F3"/>
                </a:solidFill>
                <a:highlight>
                  <a:srgbClr val="000000"/>
                </a:highlight>
              </a:rPr>
              <a:t>Snow Water Equivalent Predictor Output</a:t>
            </a:r>
            <a:endParaRPr sz="1100">
              <a:solidFill>
                <a:srgbClr val="F3F3F3"/>
              </a:solidFill>
              <a:highlight>
                <a:srgbClr val="000000"/>
              </a:highlight>
            </a:endParaRPr>
          </a:p>
        </p:txBody>
      </p:sp>
      <p:sp>
        <p:nvSpPr>
          <p:cNvPr id="13" name="Google Shape;128;p15">
            <a:extLst>
              <a:ext uri="{FF2B5EF4-FFF2-40B4-BE49-F238E27FC236}">
                <a16:creationId xmlns:a16="http://schemas.microsoft.com/office/drawing/2014/main" id="{CEBB3BCC-6532-7D2C-6D9E-2C94CB0EFD23}"/>
              </a:ext>
            </a:extLst>
          </p:cNvPr>
          <p:cNvSpPr txBox="1"/>
          <p:nvPr/>
        </p:nvSpPr>
        <p:spPr>
          <a:xfrm rot="16200000">
            <a:off x="-264421" y="3823250"/>
            <a:ext cx="116199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SWE (kg m</a:t>
            </a:r>
            <a:r>
              <a:rPr lang="en" sz="1050" baseline="30000">
                <a:solidFill>
                  <a:srgbClr val="F3F3F3"/>
                </a:solidFill>
                <a:highlight>
                  <a:srgbClr val="000000"/>
                </a:highlight>
              </a:rPr>
              <a:t>-2</a:t>
            </a:r>
            <a:r>
              <a:rPr lang="en" sz="1050">
                <a:solidFill>
                  <a:srgbClr val="F3F3F3"/>
                </a:solidFill>
                <a:highlight>
                  <a:srgbClr val="000000"/>
                </a:highlight>
              </a:rPr>
              <a:t>)</a:t>
            </a:r>
            <a:endParaRPr sz="1050">
              <a:solidFill>
                <a:srgbClr val="F3F3F3"/>
              </a:solidFill>
              <a:highlight>
                <a:srgbClr val="000000"/>
              </a:highlight>
            </a:endParaRPr>
          </a:p>
        </p:txBody>
      </p:sp>
      <p:sp>
        <p:nvSpPr>
          <p:cNvPr id="14" name="Google Shape;128;p15">
            <a:extLst>
              <a:ext uri="{FF2B5EF4-FFF2-40B4-BE49-F238E27FC236}">
                <a16:creationId xmlns:a16="http://schemas.microsoft.com/office/drawing/2014/main" id="{D53B6875-B201-0259-A4B6-7CDF063E128C}"/>
              </a:ext>
            </a:extLst>
          </p:cNvPr>
          <p:cNvSpPr txBox="1"/>
          <p:nvPr/>
        </p:nvSpPr>
        <p:spPr>
          <a:xfrm rot="16200000">
            <a:off x="2122646" y="3821914"/>
            <a:ext cx="215052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 Increment SWE (kg m</a:t>
            </a:r>
            <a:r>
              <a:rPr lang="en" sz="1050" baseline="30000">
                <a:solidFill>
                  <a:srgbClr val="F3F3F3"/>
                </a:solidFill>
                <a:highlight>
                  <a:srgbClr val="000000"/>
                </a:highlight>
              </a:rPr>
              <a:t>-2</a:t>
            </a:r>
            <a:r>
              <a:rPr lang="en" sz="1050">
                <a:solidFill>
                  <a:srgbClr val="F3F3F3"/>
                </a:solidFill>
                <a:highlight>
                  <a:srgbClr val="000000"/>
                </a:highlight>
              </a:rPr>
              <a:t> h</a:t>
            </a:r>
            <a:r>
              <a:rPr lang="en" sz="1050" baseline="30000">
                <a:solidFill>
                  <a:srgbClr val="F3F3F3"/>
                </a:solidFill>
                <a:highlight>
                  <a:srgbClr val="000000"/>
                </a:highlight>
              </a:rPr>
              <a:t>-1</a:t>
            </a:r>
            <a:r>
              <a:rPr lang="en" sz="1050">
                <a:solidFill>
                  <a:srgbClr val="F3F3F3"/>
                </a:solidFill>
                <a:highlight>
                  <a:srgbClr val="000000"/>
                </a:highlight>
              </a:rPr>
              <a:t>)</a:t>
            </a:r>
            <a:endParaRPr sz="1050">
              <a:solidFill>
                <a:srgbClr val="F3F3F3"/>
              </a:solidFill>
              <a:highlight>
                <a:srgbClr val="000000"/>
              </a:highlight>
            </a:endParaRPr>
          </a:p>
        </p:txBody>
      </p:sp>
      <p:sp>
        <p:nvSpPr>
          <p:cNvPr id="15" name="Google Shape;128;p15">
            <a:extLst>
              <a:ext uri="{FF2B5EF4-FFF2-40B4-BE49-F238E27FC236}">
                <a16:creationId xmlns:a16="http://schemas.microsoft.com/office/drawing/2014/main" id="{5EE308D8-E2B7-35E3-9E03-DF70CA81267B}"/>
              </a:ext>
            </a:extLst>
          </p:cNvPr>
          <p:cNvSpPr txBox="1"/>
          <p:nvPr/>
        </p:nvSpPr>
        <p:spPr>
          <a:xfrm>
            <a:off x="3134466" y="2780645"/>
            <a:ext cx="2921661"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3F3F3"/>
                </a:solidFill>
                <a:highlight>
                  <a:srgbClr val="000000"/>
                </a:highlight>
              </a:rPr>
              <a:t>Increment Change SWE Predictor Output</a:t>
            </a:r>
            <a:endParaRPr sz="1100">
              <a:solidFill>
                <a:srgbClr val="F3F3F3"/>
              </a:solidFill>
              <a:highlight>
                <a:srgbClr val="000000"/>
              </a:highlight>
            </a:endParaRPr>
          </a:p>
        </p:txBody>
      </p:sp>
      <p:sp>
        <p:nvSpPr>
          <p:cNvPr id="16" name="Google Shape;128;p15">
            <a:extLst>
              <a:ext uri="{FF2B5EF4-FFF2-40B4-BE49-F238E27FC236}">
                <a16:creationId xmlns:a16="http://schemas.microsoft.com/office/drawing/2014/main" id="{313E2112-F0A8-5ADD-692E-329CAD6E2108}"/>
              </a:ext>
            </a:extLst>
          </p:cNvPr>
          <p:cNvSpPr txBox="1"/>
          <p:nvPr/>
        </p:nvSpPr>
        <p:spPr>
          <a:xfrm>
            <a:off x="5966295" y="2705563"/>
            <a:ext cx="2921661"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3F3F3"/>
                </a:solidFill>
                <a:highlight>
                  <a:srgbClr val="000000"/>
                </a:highlight>
              </a:rPr>
              <a:t>Increment Change SWE Predictor</a:t>
            </a:r>
            <a:br>
              <a:rPr lang="en" sz="1100">
                <a:solidFill>
                  <a:srgbClr val="F3F3F3"/>
                </a:solidFill>
                <a:highlight>
                  <a:srgbClr val="000000"/>
                </a:highlight>
              </a:rPr>
            </a:br>
            <a:r>
              <a:rPr lang="en" sz="1100">
                <a:solidFill>
                  <a:srgbClr val="F3F3F3"/>
                </a:solidFill>
                <a:highlight>
                  <a:srgbClr val="000000"/>
                </a:highlight>
              </a:rPr>
              <a:t>Warm Season Example</a:t>
            </a:r>
            <a:endParaRPr sz="1100">
              <a:solidFill>
                <a:srgbClr val="F3F3F3"/>
              </a:solidFill>
              <a:highlight>
                <a:srgbClr val="000000"/>
              </a:highlight>
            </a:endParaRPr>
          </a:p>
        </p:txBody>
      </p:sp>
      <p:sp>
        <p:nvSpPr>
          <p:cNvPr id="18" name="Slide Number Placeholder 17">
            <a:extLst>
              <a:ext uri="{FF2B5EF4-FFF2-40B4-BE49-F238E27FC236}">
                <a16:creationId xmlns:a16="http://schemas.microsoft.com/office/drawing/2014/main" id="{69C3C1EF-DC06-55D2-1406-65CD3BEB0C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12</a:t>
            </a:fld>
            <a:endParaRPr lang="en"/>
          </a:p>
        </p:txBody>
      </p:sp>
    </p:spTree>
    <p:extLst>
      <p:ext uri="{BB962C8B-B14F-4D97-AF65-F5344CB8AC3E}">
        <p14:creationId xmlns:p14="http://schemas.microsoft.com/office/powerpoint/2010/main" val="222924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1"/>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Training data, Evaluation Challenges and Strategies</a:t>
            </a:r>
            <a:endParaRPr>
              <a:latin typeface="Calibri"/>
              <a:ea typeface="Calibri"/>
              <a:cs typeface="Calibri"/>
              <a:sym typeface="Calibri"/>
            </a:endParaRPr>
          </a:p>
        </p:txBody>
      </p:sp>
      <p:sp>
        <p:nvSpPr>
          <p:cNvPr id="421" name="Google Shape;421;p21"/>
          <p:cNvSpPr txBox="1">
            <a:spLocks noGrp="1"/>
          </p:cNvSpPr>
          <p:nvPr>
            <p:ph type="body" idx="1"/>
          </p:nvPr>
        </p:nvSpPr>
        <p:spPr>
          <a:xfrm>
            <a:off x="4599151" y="828025"/>
            <a:ext cx="4488432" cy="4157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u="sng">
                <a:solidFill>
                  <a:schemeClr val="dk1"/>
                </a:solidFill>
                <a:latin typeface="Calibri"/>
                <a:ea typeface="Calibri"/>
                <a:cs typeface="Calibri"/>
                <a:sym typeface="Calibri"/>
              </a:rPr>
              <a:t>Effective evaluation is difficult because:</a:t>
            </a:r>
            <a:endParaRPr u="sng">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600">
                <a:solidFill>
                  <a:schemeClr val="dk1"/>
                </a:solidFill>
                <a:latin typeface="Calibri"/>
                <a:ea typeface="Calibri"/>
                <a:cs typeface="Calibri"/>
                <a:sym typeface="Calibri"/>
              </a:rPr>
              <a:t>Model configuration has a large number of independent variables</a:t>
            </a:r>
            <a:br>
              <a:rPr lang="en" sz="1600">
                <a:solidFill>
                  <a:schemeClr val="dk1"/>
                </a:solidFill>
                <a:latin typeface="Calibri"/>
                <a:ea typeface="Calibri"/>
                <a:cs typeface="Calibri"/>
                <a:sym typeface="Calibri"/>
              </a:rPr>
            </a:br>
            <a:endParaRPr sz="7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600">
                <a:solidFill>
                  <a:schemeClr val="dk1"/>
                </a:solidFill>
                <a:latin typeface="Calibri"/>
                <a:ea typeface="Calibri"/>
                <a:cs typeface="Calibri"/>
                <a:sym typeface="Calibri"/>
              </a:rPr>
              <a:t>Dynamics depend strongly on relatively rare events like precipitation, runoff, snow melt.</a:t>
            </a:r>
            <a:br>
              <a:rPr lang="en" sz="1600">
                <a:solidFill>
                  <a:schemeClr val="dk1"/>
                </a:solidFill>
                <a:latin typeface="Calibri"/>
                <a:ea typeface="Calibri"/>
                <a:cs typeface="Calibri"/>
                <a:sym typeface="Calibri"/>
              </a:rPr>
            </a:br>
            <a:endParaRPr sz="7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600">
                <a:solidFill>
                  <a:schemeClr val="dk1"/>
                </a:solidFill>
                <a:latin typeface="Calibri"/>
                <a:ea typeface="Calibri"/>
                <a:cs typeface="Calibri"/>
                <a:sym typeface="Calibri"/>
              </a:rPr>
              <a:t>Static parameters like vegetation and soil texture have a significant and discrete influence on temporal dynamics.</a:t>
            </a:r>
            <a:br>
              <a:rPr lang="en" sz="1600">
                <a:solidFill>
                  <a:schemeClr val="dk1"/>
                </a:solidFill>
                <a:latin typeface="Calibri"/>
                <a:ea typeface="Calibri"/>
                <a:cs typeface="Calibri"/>
                <a:sym typeface="Calibri"/>
              </a:rPr>
            </a:br>
            <a:endParaRPr sz="700">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600">
                <a:solidFill>
                  <a:schemeClr val="dk1"/>
                </a:solidFill>
                <a:latin typeface="Calibri"/>
                <a:ea typeface="Calibri"/>
                <a:cs typeface="Calibri"/>
                <a:sym typeface="Calibri"/>
              </a:rPr>
              <a:t>Characterizing performance in terms of meteorological context since input variables are highly auto-correlated and nonlinear.</a:t>
            </a:r>
            <a:endParaRPr sz="1600">
              <a:solidFill>
                <a:schemeClr val="dk1"/>
              </a:solidFill>
              <a:latin typeface="Calibri"/>
              <a:ea typeface="Calibri"/>
              <a:cs typeface="Calibri"/>
              <a:sym typeface="Calibri"/>
            </a:endParaRPr>
          </a:p>
        </p:txBody>
      </p:sp>
      <p:sp>
        <p:nvSpPr>
          <p:cNvPr id="4" name="Google Shape;402;p19">
            <a:extLst>
              <a:ext uri="{FF2B5EF4-FFF2-40B4-BE49-F238E27FC236}">
                <a16:creationId xmlns:a16="http://schemas.microsoft.com/office/drawing/2014/main" id="{B5364472-8213-989D-A573-561FB484AFB0}"/>
              </a:ext>
            </a:extLst>
          </p:cNvPr>
          <p:cNvSpPr txBox="1">
            <a:spLocks/>
          </p:cNvSpPr>
          <p:nvPr/>
        </p:nvSpPr>
        <p:spPr>
          <a:xfrm>
            <a:off x="68950" y="599425"/>
            <a:ext cx="4365900" cy="4467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en-US" sz="2000" b="1" u="sng">
                <a:solidFill>
                  <a:schemeClr val="dk1"/>
                </a:solidFill>
                <a:latin typeface="Calibri"/>
                <a:ea typeface="Calibri"/>
                <a:cs typeface="Calibri"/>
                <a:sym typeface="Calibri"/>
              </a:rPr>
              <a:t>Data selection:</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Training and validating on all data 2012-2018 with 66.7% training split.</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Testing on all data 2018-2024</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Sample initialization points separated by at least 31 hours to preserve variety.</a:t>
            </a:r>
          </a:p>
          <a:p>
            <a:pPr marL="0" indent="0">
              <a:lnSpc>
                <a:spcPct val="100000"/>
              </a:lnSpc>
              <a:buFont typeface="Arial"/>
              <a:buNone/>
            </a:pPr>
            <a:endParaRPr lang="en-US" sz="1700">
              <a:solidFill>
                <a:schemeClr val="dk1"/>
              </a:solidFill>
              <a:latin typeface="Calibri"/>
              <a:ea typeface="Calibri"/>
              <a:cs typeface="Calibri"/>
              <a:sym typeface="Calibri"/>
            </a:endParaRPr>
          </a:p>
          <a:p>
            <a:pPr marL="0" indent="0">
              <a:lnSpc>
                <a:spcPct val="100000"/>
              </a:lnSpc>
              <a:buFont typeface="Arial"/>
              <a:buNone/>
            </a:pPr>
            <a:r>
              <a:rPr lang="en-US" sz="2000" b="1" u="sng">
                <a:solidFill>
                  <a:schemeClr val="dk1"/>
                </a:solidFill>
                <a:latin typeface="Calibri"/>
                <a:ea typeface="Calibri"/>
                <a:cs typeface="Calibri"/>
                <a:sym typeface="Calibri"/>
              </a:rPr>
              <a:t>Independent variables:</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Model </a:t>
            </a:r>
            <a:r>
              <a:rPr lang="en-US" sz="1700" b="1">
                <a:solidFill>
                  <a:schemeClr val="dk1"/>
                </a:solidFill>
                <a:latin typeface="Calibri"/>
                <a:ea typeface="Calibri"/>
                <a:cs typeface="Calibri"/>
                <a:sym typeface="Calibri"/>
              </a:rPr>
              <a:t>target</a:t>
            </a:r>
            <a:r>
              <a:rPr lang="en-US" sz="1700">
                <a:solidFill>
                  <a:schemeClr val="dk1"/>
                </a:solidFill>
                <a:latin typeface="Calibri"/>
                <a:ea typeface="Calibri"/>
                <a:cs typeface="Calibri"/>
                <a:sym typeface="Calibri"/>
              </a:rPr>
              <a:t> (Soil moisture area density or relative soil moisture)</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Model </a:t>
            </a:r>
            <a:r>
              <a:rPr lang="en-US" sz="1700" b="1">
                <a:solidFill>
                  <a:schemeClr val="dk1"/>
                </a:solidFill>
                <a:latin typeface="Calibri"/>
                <a:ea typeface="Calibri"/>
                <a:cs typeface="Calibri"/>
                <a:sym typeface="Calibri"/>
              </a:rPr>
              <a:t>type</a:t>
            </a:r>
            <a:r>
              <a:rPr lang="en-US" sz="1700">
                <a:solidFill>
                  <a:schemeClr val="dk1"/>
                </a:solidFill>
                <a:latin typeface="Calibri"/>
                <a:ea typeface="Calibri"/>
                <a:cs typeface="Calibri"/>
                <a:sym typeface="Calibri"/>
              </a:rPr>
              <a:t> (FNN, RNN, LSTM)</a:t>
            </a:r>
          </a:p>
          <a:p>
            <a:pPr indent="-336550">
              <a:lnSpc>
                <a:spcPct val="100000"/>
              </a:lnSpc>
              <a:buClr>
                <a:schemeClr val="dk1"/>
              </a:buClr>
              <a:buSzPts val="1700"/>
              <a:buFont typeface="Calibri"/>
              <a:buChar char="●"/>
            </a:pPr>
            <a:r>
              <a:rPr lang="en-US" sz="1700" b="1">
                <a:solidFill>
                  <a:schemeClr val="dk1"/>
                </a:solidFill>
                <a:latin typeface="Calibri"/>
                <a:ea typeface="Calibri"/>
                <a:cs typeface="Calibri"/>
                <a:sym typeface="Calibri"/>
              </a:rPr>
              <a:t>Loss</a:t>
            </a:r>
            <a:r>
              <a:rPr lang="en-US" sz="1700">
                <a:solidFill>
                  <a:schemeClr val="dk1"/>
                </a:solidFill>
                <a:latin typeface="Calibri"/>
                <a:ea typeface="Calibri"/>
                <a:cs typeface="Calibri"/>
                <a:sym typeface="Calibri"/>
              </a:rPr>
              <a:t> </a:t>
            </a:r>
            <a:r>
              <a:rPr lang="en-US" sz="1700" b="1">
                <a:solidFill>
                  <a:schemeClr val="dk1"/>
                </a:solidFill>
                <a:latin typeface="Calibri"/>
                <a:ea typeface="Calibri"/>
                <a:cs typeface="Calibri"/>
                <a:sym typeface="Calibri"/>
              </a:rPr>
              <a:t>function</a:t>
            </a:r>
            <a:r>
              <a:rPr lang="en-US" sz="1700">
                <a:solidFill>
                  <a:schemeClr val="dk1"/>
                </a:solidFill>
                <a:latin typeface="Calibri"/>
                <a:ea typeface="Calibri"/>
                <a:cs typeface="Calibri"/>
                <a:sym typeface="Calibri"/>
              </a:rPr>
              <a:t> parameters</a:t>
            </a:r>
          </a:p>
          <a:p>
            <a:pPr indent="-336550">
              <a:lnSpc>
                <a:spcPct val="100000"/>
              </a:lnSpc>
              <a:buClr>
                <a:schemeClr val="dk1"/>
              </a:buClr>
              <a:buSzPts val="1700"/>
              <a:buFont typeface="Calibri"/>
              <a:buChar char="●"/>
            </a:pPr>
            <a:r>
              <a:rPr lang="en-US" sz="1700">
                <a:solidFill>
                  <a:schemeClr val="dk1"/>
                </a:solidFill>
                <a:latin typeface="Calibri"/>
                <a:ea typeface="Calibri"/>
                <a:cs typeface="Calibri"/>
                <a:sym typeface="Calibri"/>
              </a:rPr>
              <a:t>Number of </a:t>
            </a:r>
            <a:r>
              <a:rPr lang="en-US" sz="1700" b="1">
                <a:solidFill>
                  <a:schemeClr val="dk1"/>
                </a:solidFill>
                <a:latin typeface="Calibri"/>
                <a:ea typeface="Calibri"/>
                <a:cs typeface="Calibri"/>
                <a:sym typeface="Calibri"/>
              </a:rPr>
              <a:t>layers</a:t>
            </a:r>
            <a:r>
              <a:rPr lang="en-US" sz="1700">
                <a:solidFill>
                  <a:schemeClr val="dk1"/>
                </a:solidFill>
                <a:latin typeface="Calibri"/>
                <a:ea typeface="Calibri"/>
                <a:cs typeface="Calibri"/>
                <a:sym typeface="Calibri"/>
              </a:rPr>
              <a:t> and </a:t>
            </a:r>
            <a:r>
              <a:rPr lang="en-US" sz="1700" b="1">
                <a:solidFill>
                  <a:schemeClr val="dk1"/>
                </a:solidFill>
                <a:latin typeface="Calibri"/>
                <a:ea typeface="Calibri"/>
                <a:cs typeface="Calibri"/>
                <a:sym typeface="Calibri"/>
              </a:rPr>
              <a:t>weights</a:t>
            </a:r>
            <a:r>
              <a:rPr lang="en-US" sz="1700">
                <a:solidFill>
                  <a:schemeClr val="dk1"/>
                </a:solidFill>
                <a:latin typeface="Calibri"/>
                <a:ea typeface="Calibri"/>
                <a:cs typeface="Calibri"/>
                <a:sym typeface="Calibri"/>
              </a:rPr>
              <a:t> per layer</a:t>
            </a:r>
          </a:p>
          <a:p>
            <a:pPr indent="-336550">
              <a:lnSpc>
                <a:spcPct val="100000"/>
              </a:lnSpc>
              <a:buClr>
                <a:schemeClr val="dk1"/>
              </a:buClr>
              <a:buSzPts val="1700"/>
              <a:buFont typeface="Calibri"/>
              <a:buChar char="●"/>
            </a:pPr>
            <a:r>
              <a:rPr lang="en-US" sz="1700" b="1">
                <a:solidFill>
                  <a:schemeClr val="dk1"/>
                </a:solidFill>
                <a:latin typeface="Calibri"/>
                <a:ea typeface="Calibri"/>
                <a:cs typeface="Calibri"/>
                <a:sym typeface="Calibri"/>
              </a:rPr>
              <a:t>Hyperparameters</a:t>
            </a:r>
            <a:r>
              <a:rPr lang="en-US" sz="1700">
                <a:solidFill>
                  <a:schemeClr val="dk1"/>
                </a:solidFill>
                <a:latin typeface="Calibri"/>
                <a:ea typeface="Calibri"/>
                <a:cs typeface="Calibri"/>
                <a:sym typeface="Calibri"/>
              </a:rPr>
              <a:t> (activation function, batch normalization, dropout, etc).</a:t>
            </a:r>
          </a:p>
        </p:txBody>
      </p:sp>
      <p:sp>
        <p:nvSpPr>
          <p:cNvPr id="2" name="Slide Number Placeholder 1">
            <a:extLst>
              <a:ext uri="{FF2B5EF4-FFF2-40B4-BE49-F238E27FC236}">
                <a16:creationId xmlns:a16="http://schemas.microsoft.com/office/drawing/2014/main" id="{CE562474-5553-759B-DB8A-317436E03D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32CF62A5-4F66-E2CF-2D28-1CB4A767163A}"/>
            </a:ext>
          </a:extLst>
        </p:cNvPr>
        <p:cNvGrpSpPr/>
        <p:nvPr/>
      </p:nvGrpSpPr>
      <p:grpSpPr>
        <a:xfrm>
          <a:off x="0" y="0"/>
          <a:ext cx="0" cy="0"/>
          <a:chOff x="0" y="0"/>
          <a:chExt cx="0" cy="0"/>
        </a:xfrm>
      </p:grpSpPr>
      <p:sp>
        <p:nvSpPr>
          <p:cNvPr id="420" name="Google Shape;420;p21">
            <a:extLst>
              <a:ext uri="{FF2B5EF4-FFF2-40B4-BE49-F238E27FC236}">
                <a16:creationId xmlns:a16="http://schemas.microsoft.com/office/drawing/2014/main" id="{7EEC1CDC-8A49-7B67-6153-1CA5E0182071}"/>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Training and Evaluation Methodology</a:t>
            </a:r>
            <a:endParaRPr>
              <a:latin typeface="Calibri"/>
              <a:ea typeface="Calibri"/>
              <a:cs typeface="Calibri"/>
              <a:sym typeface="Calibri"/>
            </a:endParaRPr>
          </a:p>
        </p:txBody>
      </p:sp>
      <p:sp>
        <p:nvSpPr>
          <p:cNvPr id="4" name="Google Shape;402;p19">
            <a:extLst>
              <a:ext uri="{FF2B5EF4-FFF2-40B4-BE49-F238E27FC236}">
                <a16:creationId xmlns:a16="http://schemas.microsoft.com/office/drawing/2014/main" id="{E7370BC8-9C03-93F2-486D-6A7E40A22807}"/>
              </a:ext>
            </a:extLst>
          </p:cNvPr>
          <p:cNvSpPr txBox="1">
            <a:spLocks/>
          </p:cNvSpPr>
          <p:nvPr/>
        </p:nvSpPr>
        <p:spPr>
          <a:xfrm>
            <a:off x="68950" y="821213"/>
            <a:ext cx="8991950" cy="405364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457200">
              <a:lnSpc>
                <a:spcPct val="100000"/>
              </a:lnSpc>
              <a:buFont typeface="+mj-lt"/>
              <a:buAutoNum type="arabicPeriod"/>
            </a:pPr>
            <a:r>
              <a:rPr lang="en-US" sz="2000">
                <a:solidFill>
                  <a:schemeClr val="dk1"/>
                </a:solidFill>
                <a:latin typeface="Calibri"/>
                <a:ea typeface="Calibri"/>
                <a:cs typeface="Calibri"/>
                <a:sym typeface="Calibri"/>
              </a:rPr>
              <a:t>Train 12-20 models within each category, varying multiple parameters simultaneously (model size, # layers, activation function, learning rate, etc.).</a:t>
            </a:r>
          </a:p>
          <a:p>
            <a:pPr lvl="1" indent="-457200">
              <a:lnSpc>
                <a:spcPct val="100000"/>
              </a:lnSpc>
            </a:pPr>
            <a:r>
              <a:rPr lang="en-US" sz="1600">
                <a:solidFill>
                  <a:schemeClr val="dk1"/>
                </a:solidFill>
                <a:latin typeface="Calibri"/>
                <a:ea typeface="Calibri"/>
                <a:cs typeface="Calibri"/>
                <a:sym typeface="Calibri"/>
              </a:rPr>
              <a:t>Categories include FNN targeting RSM, RNN targeting RSM, LSTM targeting volumetric soil moisture, and LSTM targeting RSM.</a:t>
            </a:r>
            <a:br>
              <a:rPr lang="en-US" sz="1600">
                <a:solidFill>
                  <a:schemeClr val="dk1"/>
                </a:solidFill>
                <a:latin typeface="Calibri"/>
                <a:ea typeface="Calibri"/>
                <a:cs typeface="Calibri"/>
                <a:sym typeface="Calibri"/>
              </a:rPr>
            </a:br>
            <a:endParaRPr lang="en-US" sz="1600">
              <a:solidFill>
                <a:schemeClr val="dk1"/>
              </a:solidFill>
              <a:latin typeface="Calibri"/>
              <a:ea typeface="Calibri"/>
              <a:cs typeface="Calibri"/>
              <a:sym typeface="Calibri"/>
            </a:endParaRPr>
          </a:p>
          <a:p>
            <a:pPr indent="-457200">
              <a:lnSpc>
                <a:spcPct val="100000"/>
              </a:lnSpc>
              <a:buFont typeface="+mj-lt"/>
              <a:buAutoNum type="arabicPeriod"/>
            </a:pPr>
            <a:r>
              <a:rPr lang="en-US" sz="2000">
                <a:solidFill>
                  <a:schemeClr val="dk1"/>
                </a:solidFill>
                <a:latin typeface="Calibri"/>
                <a:ea typeface="Calibri"/>
                <a:cs typeface="Calibri"/>
                <a:sym typeface="Calibri"/>
              </a:rPr>
              <a:t>Select the best model from each category for further evaluation</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(spatial, temporal, efficiency, performance wrt distributions of input data).</a:t>
            </a:r>
            <a:br>
              <a:rPr lang="en-US" sz="2000">
                <a:solidFill>
                  <a:schemeClr val="dk1"/>
                </a:solidFill>
                <a:latin typeface="Calibri"/>
                <a:ea typeface="Calibri"/>
                <a:cs typeface="Calibri"/>
                <a:sym typeface="Calibri"/>
              </a:rPr>
            </a:br>
            <a:endParaRPr lang="en-US" sz="2000">
              <a:solidFill>
                <a:schemeClr val="dk1"/>
              </a:solidFill>
              <a:latin typeface="Calibri"/>
              <a:ea typeface="Calibri"/>
              <a:cs typeface="Calibri"/>
              <a:sym typeface="Calibri"/>
            </a:endParaRPr>
          </a:p>
          <a:p>
            <a:pPr indent="-457200">
              <a:lnSpc>
                <a:spcPct val="100000"/>
              </a:lnSpc>
              <a:buFont typeface="+mj-lt"/>
              <a:buAutoNum type="arabicPeriod"/>
            </a:pPr>
            <a:r>
              <a:rPr lang="en-US" sz="2000">
                <a:solidFill>
                  <a:schemeClr val="dk1"/>
                </a:solidFill>
                <a:latin typeface="Calibri"/>
                <a:ea typeface="Calibri"/>
                <a:cs typeface="Calibri"/>
                <a:sym typeface="Calibri"/>
              </a:rPr>
              <a:t>For the best overall model, identify seasons and regions with anomalous ANN behavior and analyze on a smaller scale to determine contributing phenomena.</a:t>
            </a:r>
            <a:br>
              <a:rPr lang="en-US" sz="2000">
                <a:solidFill>
                  <a:schemeClr val="dk1"/>
                </a:solidFill>
                <a:latin typeface="Calibri"/>
                <a:ea typeface="Calibri"/>
                <a:cs typeface="Calibri"/>
                <a:sym typeface="Calibri"/>
              </a:rPr>
            </a:br>
            <a:endParaRPr lang="en-US" sz="2000">
              <a:solidFill>
                <a:schemeClr val="dk1"/>
              </a:solidFill>
              <a:latin typeface="Calibri"/>
              <a:ea typeface="Calibri"/>
              <a:cs typeface="Calibri"/>
              <a:sym typeface="Calibri"/>
            </a:endParaRPr>
          </a:p>
          <a:p>
            <a:pPr indent="-457200">
              <a:lnSpc>
                <a:spcPct val="100000"/>
              </a:lnSpc>
              <a:buFont typeface="+mj-lt"/>
              <a:buAutoNum type="arabicPeriod"/>
            </a:pPr>
            <a:r>
              <a:rPr lang="en-US" sz="2000">
                <a:solidFill>
                  <a:schemeClr val="dk1"/>
                </a:solidFill>
                <a:latin typeface="Calibri"/>
                <a:ea typeface="Calibri"/>
                <a:cs typeface="Calibri"/>
                <a:sym typeface="Calibri"/>
              </a:rPr>
              <a:t>Independently vary loss manipulations and observe effects on results.</a:t>
            </a:r>
            <a:br>
              <a:rPr lang="en-US" sz="2000">
                <a:solidFill>
                  <a:schemeClr val="dk1"/>
                </a:solidFill>
                <a:latin typeface="Calibri"/>
                <a:ea typeface="Calibri"/>
                <a:cs typeface="Calibri"/>
                <a:sym typeface="Calibri"/>
              </a:rPr>
            </a:br>
            <a:endParaRPr lang="en-US" sz="2000">
              <a:solidFill>
                <a:schemeClr val="dk1"/>
              </a:solidFill>
              <a:latin typeface="Calibri"/>
              <a:ea typeface="Calibri"/>
              <a:cs typeface="Calibri"/>
              <a:sym typeface="Calibri"/>
            </a:endParaRPr>
          </a:p>
          <a:p>
            <a:pPr indent="-457200">
              <a:lnSpc>
                <a:spcPct val="100000"/>
              </a:lnSpc>
              <a:buFont typeface="+mj-lt"/>
              <a:buAutoNum type="arabicPeriod"/>
            </a:pPr>
            <a:r>
              <a:rPr lang="en-US" sz="2000">
                <a:solidFill>
                  <a:schemeClr val="dk1"/>
                </a:solidFill>
                <a:latin typeface="Calibri"/>
                <a:ea typeface="Calibri"/>
                <a:cs typeface="Calibri"/>
                <a:sym typeface="Calibri"/>
              </a:rPr>
              <a:t>Retrain models with individual inputs excluded to estimate feature importance.</a:t>
            </a:r>
          </a:p>
        </p:txBody>
      </p:sp>
      <p:sp>
        <p:nvSpPr>
          <p:cNvPr id="5" name="Slide Number Placeholder 4">
            <a:extLst>
              <a:ext uri="{FF2B5EF4-FFF2-40B4-BE49-F238E27FC236}">
                <a16:creationId xmlns:a16="http://schemas.microsoft.com/office/drawing/2014/main" id="{2DAB7791-B806-6249-1A13-F84D25D0D5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14</a:t>
            </a:fld>
            <a:endParaRPr lang="en"/>
          </a:p>
        </p:txBody>
      </p:sp>
    </p:spTree>
    <p:extLst>
      <p:ext uri="{BB962C8B-B14F-4D97-AF65-F5344CB8AC3E}">
        <p14:creationId xmlns:p14="http://schemas.microsoft.com/office/powerpoint/2010/main" val="3207181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F0783BD0-CBDE-6359-A3CB-DDE2DE9B34AC}"/>
            </a:ext>
          </a:extLst>
        </p:cNvPr>
        <p:cNvGrpSpPr/>
        <p:nvPr/>
      </p:nvGrpSpPr>
      <p:grpSpPr>
        <a:xfrm>
          <a:off x="0" y="0"/>
          <a:ext cx="0" cy="0"/>
          <a:chOff x="0" y="0"/>
          <a:chExt cx="0" cy="0"/>
        </a:xfrm>
      </p:grpSpPr>
      <p:sp>
        <p:nvSpPr>
          <p:cNvPr id="420" name="Google Shape;420;p21">
            <a:extLst>
              <a:ext uri="{FF2B5EF4-FFF2-40B4-BE49-F238E27FC236}">
                <a16:creationId xmlns:a16="http://schemas.microsoft.com/office/drawing/2014/main" id="{F90D1A72-A4D0-6013-1230-CE9E24177E6C}"/>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Evaluation Metrics</a:t>
            </a:r>
            <a:endParaRPr>
              <a:latin typeface="Calibri"/>
              <a:ea typeface="Calibri"/>
              <a:cs typeface="Calibri"/>
              <a:sym typeface="Calibri"/>
            </a:endParaRPr>
          </a:p>
        </p:txBody>
      </p:sp>
      <p:sp>
        <p:nvSpPr>
          <p:cNvPr id="4" name="Google Shape;402;p19">
            <a:extLst>
              <a:ext uri="{FF2B5EF4-FFF2-40B4-BE49-F238E27FC236}">
                <a16:creationId xmlns:a16="http://schemas.microsoft.com/office/drawing/2014/main" id="{39AE71FF-EB37-161A-954C-4DC3BABCC4B6}"/>
              </a:ext>
            </a:extLst>
          </p:cNvPr>
          <p:cNvSpPr txBox="1">
            <a:spLocks/>
          </p:cNvSpPr>
          <p:nvPr/>
        </p:nvSpPr>
        <p:spPr>
          <a:xfrm>
            <a:off x="68950" y="821213"/>
            <a:ext cx="6651164" cy="405364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457200">
              <a:lnSpc>
                <a:spcPct val="100000"/>
              </a:lnSpc>
            </a:pPr>
            <a:r>
              <a:rPr lang="en-US">
                <a:solidFill>
                  <a:schemeClr val="dk1"/>
                </a:solidFill>
                <a:latin typeface="Calibri"/>
                <a:ea typeface="Calibri"/>
                <a:cs typeface="Calibri"/>
                <a:sym typeface="Calibri"/>
              </a:rPr>
              <a:t>Mean Absolute Error (MAE): The average magnitude of divergence between ANN predictions and Noah-LSM values (in RSM coordinates).</a:t>
            </a:r>
            <a:br>
              <a:rPr lang="en-US">
                <a:solidFill>
                  <a:schemeClr val="dk1"/>
                </a:solidFill>
                <a:latin typeface="Calibri"/>
                <a:ea typeface="Calibri"/>
                <a:cs typeface="Calibri"/>
                <a:sym typeface="Calibri"/>
              </a:rPr>
            </a:br>
            <a:endParaRPr lang="en-US">
              <a:solidFill>
                <a:schemeClr val="dk1"/>
              </a:solidFill>
              <a:latin typeface="Calibri"/>
              <a:ea typeface="Calibri"/>
              <a:cs typeface="Calibri"/>
              <a:sym typeface="Calibri"/>
            </a:endParaRPr>
          </a:p>
          <a:p>
            <a:pPr indent="-457200">
              <a:lnSpc>
                <a:spcPct val="100000"/>
              </a:lnSpc>
            </a:pPr>
            <a:r>
              <a:rPr lang="en-US">
                <a:solidFill>
                  <a:schemeClr val="dk1"/>
                </a:solidFill>
                <a:latin typeface="Calibri"/>
                <a:ea typeface="Calibri"/>
                <a:cs typeface="Calibri"/>
                <a:sym typeface="Calibri"/>
              </a:rPr>
              <a:t>Bias: Average positive or negative divergence between ANN predictions and Noah-LSM values.</a:t>
            </a:r>
            <a:br>
              <a:rPr lang="en-US">
                <a:solidFill>
                  <a:schemeClr val="dk1"/>
                </a:solidFill>
                <a:latin typeface="Calibri"/>
                <a:ea typeface="Calibri"/>
                <a:cs typeface="Calibri"/>
                <a:sym typeface="Calibri"/>
              </a:rPr>
            </a:br>
            <a:endParaRPr lang="en-US">
              <a:solidFill>
                <a:schemeClr val="dk1"/>
              </a:solidFill>
              <a:latin typeface="Calibri"/>
              <a:ea typeface="Calibri"/>
              <a:cs typeface="Calibri"/>
              <a:sym typeface="Calibri"/>
            </a:endParaRPr>
          </a:p>
          <a:p>
            <a:pPr indent="-457200">
              <a:lnSpc>
                <a:spcPct val="100000"/>
              </a:lnSpc>
            </a:pPr>
            <a:r>
              <a:rPr lang="en-US">
                <a:solidFill>
                  <a:schemeClr val="dk1"/>
                </a:solidFill>
                <a:latin typeface="Calibri"/>
                <a:ea typeface="Calibri"/>
                <a:cs typeface="Calibri"/>
                <a:sym typeface="Calibri"/>
              </a:rPr>
              <a:t>Root Mean Squared Error (RMSE): Similar to MAE, but square divergence; more sensitive to outliers.</a:t>
            </a:r>
            <a:br>
              <a:rPr lang="en-US">
                <a:solidFill>
                  <a:schemeClr val="dk1"/>
                </a:solidFill>
                <a:latin typeface="Calibri"/>
                <a:ea typeface="Calibri"/>
                <a:cs typeface="Calibri"/>
                <a:sym typeface="Calibri"/>
              </a:rPr>
            </a:br>
            <a:endParaRPr lang="en-US">
              <a:solidFill>
                <a:schemeClr val="dk1"/>
              </a:solidFill>
              <a:latin typeface="Calibri"/>
              <a:ea typeface="Calibri"/>
              <a:cs typeface="Calibri"/>
              <a:sym typeface="Calibri"/>
            </a:endParaRPr>
          </a:p>
          <a:p>
            <a:pPr indent="-457200">
              <a:lnSpc>
                <a:spcPct val="100000"/>
              </a:lnSpc>
            </a:pPr>
            <a:r>
              <a:rPr lang="en-US">
                <a:solidFill>
                  <a:schemeClr val="dk1"/>
                </a:solidFill>
                <a:latin typeface="Calibri"/>
                <a:ea typeface="Calibri"/>
                <a:cs typeface="Calibri"/>
                <a:sym typeface="Calibri"/>
              </a:rPr>
              <a:t>Fractional Information (FI): Entropy-based metric calculated from the global joint histogram of ANN predictions and Noah-LSM values.</a:t>
            </a:r>
          </a:p>
          <a:p>
            <a:pPr lvl="1" indent="-457200">
              <a:lnSpc>
                <a:spcPct val="100000"/>
              </a:lnSpc>
            </a:pPr>
            <a:r>
              <a:rPr lang="en-US">
                <a:solidFill>
                  <a:schemeClr val="dk1"/>
                </a:solidFill>
                <a:latin typeface="Calibri"/>
                <a:ea typeface="Calibri"/>
                <a:cs typeface="Calibri"/>
                <a:sym typeface="Calibri"/>
              </a:rPr>
              <a:t>Inversely related to the uncertainty introduced by utilizing ANN predictions rather than fractional information; more sensitive to global properties rather than average performance.</a:t>
            </a:r>
          </a:p>
        </p:txBody>
      </p:sp>
      <p:pic>
        <p:nvPicPr>
          <p:cNvPr id="6" name="Picture 5" descr="A picture containing text, clock&#10;&#10;AI-generated content may be incorrect.">
            <a:extLst>
              <a:ext uri="{FF2B5EF4-FFF2-40B4-BE49-F238E27FC236}">
                <a16:creationId xmlns:a16="http://schemas.microsoft.com/office/drawing/2014/main" id="{E1A9FE89-F8A8-26ED-83E8-24776B7501BC}"/>
              </a:ext>
            </a:extLst>
          </p:cNvPr>
          <p:cNvPicPr>
            <a:picLocks noChangeAspect="1"/>
          </p:cNvPicPr>
          <p:nvPr/>
        </p:nvPicPr>
        <p:blipFill>
          <a:blip r:embed="rId3"/>
          <a:stretch>
            <a:fillRect/>
          </a:stretch>
        </p:blipFill>
        <p:spPr>
          <a:xfrm>
            <a:off x="6633027" y="837547"/>
            <a:ext cx="2208893" cy="566593"/>
          </a:xfrm>
          <a:prstGeom prst="rect">
            <a:avLst/>
          </a:prstGeom>
        </p:spPr>
      </p:pic>
      <p:pic>
        <p:nvPicPr>
          <p:cNvPr id="8" name="Picture 7" descr="A picture containing text, clock&#10;&#10;AI-generated content may be incorrect.">
            <a:extLst>
              <a:ext uri="{FF2B5EF4-FFF2-40B4-BE49-F238E27FC236}">
                <a16:creationId xmlns:a16="http://schemas.microsoft.com/office/drawing/2014/main" id="{66B1692D-DF2E-BFAF-21FA-726DE4A316DA}"/>
              </a:ext>
            </a:extLst>
          </p:cNvPr>
          <p:cNvPicPr>
            <a:picLocks noChangeAspect="1"/>
          </p:cNvPicPr>
          <p:nvPr/>
        </p:nvPicPr>
        <p:blipFill>
          <a:blip r:embed="rId4"/>
          <a:stretch>
            <a:fillRect/>
          </a:stretch>
        </p:blipFill>
        <p:spPr>
          <a:xfrm>
            <a:off x="6442073" y="1745541"/>
            <a:ext cx="2387600" cy="579456"/>
          </a:xfrm>
          <a:prstGeom prst="rect">
            <a:avLst/>
          </a:prstGeom>
        </p:spPr>
      </p:pic>
      <p:pic>
        <p:nvPicPr>
          <p:cNvPr id="10" name="Picture 9" descr="Diagram, schematic&#10;&#10;AI-generated content may be incorrect.">
            <a:extLst>
              <a:ext uri="{FF2B5EF4-FFF2-40B4-BE49-F238E27FC236}">
                <a16:creationId xmlns:a16="http://schemas.microsoft.com/office/drawing/2014/main" id="{C8FDF599-5261-00E1-DEBF-7BA7BFA1F246}"/>
              </a:ext>
            </a:extLst>
          </p:cNvPr>
          <p:cNvPicPr>
            <a:picLocks noChangeAspect="1"/>
          </p:cNvPicPr>
          <p:nvPr/>
        </p:nvPicPr>
        <p:blipFill>
          <a:blip r:embed="rId5"/>
          <a:stretch>
            <a:fillRect/>
          </a:stretch>
        </p:blipFill>
        <p:spPr>
          <a:xfrm>
            <a:off x="6531427" y="2509485"/>
            <a:ext cx="2208893" cy="603673"/>
          </a:xfrm>
          <a:prstGeom prst="rect">
            <a:avLst/>
          </a:prstGeom>
        </p:spPr>
      </p:pic>
      <p:pic>
        <p:nvPicPr>
          <p:cNvPr id="12" name="Picture 11" descr="Schematic&#10;&#10;AI-generated content may be incorrect.">
            <a:extLst>
              <a:ext uri="{FF2B5EF4-FFF2-40B4-BE49-F238E27FC236}">
                <a16:creationId xmlns:a16="http://schemas.microsoft.com/office/drawing/2014/main" id="{F96BB61B-D1C5-6EE5-F51D-AF821093B30D}"/>
              </a:ext>
            </a:extLst>
          </p:cNvPr>
          <p:cNvPicPr>
            <a:picLocks noChangeAspect="1"/>
          </p:cNvPicPr>
          <p:nvPr/>
        </p:nvPicPr>
        <p:blipFill>
          <a:blip r:embed="rId6"/>
          <a:stretch>
            <a:fillRect/>
          </a:stretch>
        </p:blipFill>
        <p:spPr>
          <a:xfrm>
            <a:off x="6531427" y="3293234"/>
            <a:ext cx="1319893" cy="438304"/>
          </a:xfrm>
          <a:prstGeom prst="rect">
            <a:avLst/>
          </a:prstGeom>
        </p:spPr>
      </p:pic>
      <p:pic>
        <p:nvPicPr>
          <p:cNvPr id="14" name="Picture 13">
            <a:extLst>
              <a:ext uri="{FF2B5EF4-FFF2-40B4-BE49-F238E27FC236}">
                <a16:creationId xmlns:a16="http://schemas.microsoft.com/office/drawing/2014/main" id="{69DD831B-BE7A-442B-ED96-8F2A4BF75CEB}"/>
              </a:ext>
            </a:extLst>
          </p:cNvPr>
          <p:cNvPicPr>
            <a:picLocks noChangeAspect="1"/>
          </p:cNvPicPr>
          <p:nvPr/>
        </p:nvPicPr>
        <p:blipFill>
          <a:blip r:embed="rId7"/>
          <a:stretch>
            <a:fillRect/>
          </a:stretch>
        </p:blipFill>
        <p:spPr>
          <a:xfrm>
            <a:off x="6531427" y="3768389"/>
            <a:ext cx="2387600" cy="246993"/>
          </a:xfrm>
          <a:prstGeom prst="rect">
            <a:avLst/>
          </a:prstGeom>
        </p:spPr>
      </p:pic>
      <p:pic>
        <p:nvPicPr>
          <p:cNvPr id="16" name="Picture 15" descr="Text&#10;&#10;AI-generated content may be incorrect.">
            <a:extLst>
              <a:ext uri="{FF2B5EF4-FFF2-40B4-BE49-F238E27FC236}">
                <a16:creationId xmlns:a16="http://schemas.microsoft.com/office/drawing/2014/main" id="{124FD701-8EEB-9DAA-0038-0BE124FD94CD}"/>
              </a:ext>
            </a:extLst>
          </p:cNvPr>
          <p:cNvPicPr>
            <a:picLocks noChangeAspect="1"/>
          </p:cNvPicPr>
          <p:nvPr/>
        </p:nvPicPr>
        <p:blipFill>
          <a:blip r:embed="rId8"/>
          <a:stretch>
            <a:fillRect/>
          </a:stretch>
        </p:blipFill>
        <p:spPr>
          <a:xfrm>
            <a:off x="6546398" y="4052233"/>
            <a:ext cx="1759402" cy="446617"/>
          </a:xfrm>
          <a:prstGeom prst="rect">
            <a:avLst/>
          </a:prstGeom>
        </p:spPr>
      </p:pic>
      <p:sp>
        <p:nvSpPr>
          <p:cNvPr id="17" name="Slide Number Placeholder 16">
            <a:extLst>
              <a:ext uri="{FF2B5EF4-FFF2-40B4-BE49-F238E27FC236}">
                <a16:creationId xmlns:a16="http://schemas.microsoft.com/office/drawing/2014/main" id="{D0DD0771-53BD-CD8E-7BDB-FEB7731D9C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15</a:t>
            </a:fld>
            <a:endParaRPr lang="en"/>
          </a:p>
        </p:txBody>
      </p:sp>
    </p:spTree>
    <p:extLst>
      <p:ext uri="{BB962C8B-B14F-4D97-AF65-F5344CB8AC3E}">
        <p14:creationId xmlns:p14="http://schemas.microsoft.com/office/powerpoint/2010/main" val="1918928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a:extLst>
            <a:ext uri="{FF2B5EF4-FFF2-40B4-BE49-F238E27FC236}">
              <a16:creationId xmlns:a16="http://schemas.microsoft.com/office/drawing/2014/main" id="{B8D93306-F1CD-4C68-88C0-6F6483E094C0}"/>
            </a:ext>
          </a:extLst>
        </p:cNvPr>
        <p:cNvGrpSpPr/>
        <p:nvPr/>
      </p:nvGrpSpPr>
      <p:grpSpPr>
        <a:xfrm>
          <a:off x="0" y="0"/>
          <a:ext cx="0" cy="0"/>
          <a:chOff x="0" y="0"/>
          <a:chExt cx="0" cy="0"/>
        </a:xfrm>
      </p:grpSpPr>
      <p:sp>
        <p:nvSpPr>
          <p:cNvPr id="420" name="Google Shape;420;p21">
            <a:extLst>
              <a:ext uri="{FF2B5EF4-FFF2-40B4-BE49-F238E27FC236}">
                <a16:creationId xmlns:a16="http://schemas.microsoft.com/office/drawing/2014/main" id="{2A6B013E-45BA-8E0A-BEFD-D6710E157A3A}"/>
              </a:ext>
            </a:extLst>
          </p:cNvPr>
          <p:cNvSpPr txBox="1">
            <a:spLocks noGrp="1"/>
          </p:cNvSpPr>
          <p:nvPr>
            <p:ph type="title"/>
          </p:nvPr>
        </p:nvSpPr>
        <p:spPr>
          <a:xfrm>
            <a:off x="83099" y="64025"/>
            <a:ext cx="613226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Results: Best Models in Each Category</a:t>
            </a:r>
            <a:endParaRPr>
              <a:latin typeface="Calibri"/>
              <a:ea typeface="Calibri"/>
              <a:cs typeface="Calibri"/>
              <a:sym typeface="Calibri"/>
            </a:endParaRPr>
          </a:p>
        </p:txBody>
      </p:sp>
      <p:sp>
        <p:nvSpPr>
          <p:cNvPr id="4" name="Google Shape;402;p19">
            <a:extLst>
              <a:ext uri="{FF2B5EF4-FFF2-40B4-BE49-F238E27FC236}">
                <a16:creationId xmlns:a16="http://schemas.microsoft.com/office/drawing/2014/main" id="{6AFD9C8C-170B-17FD-1ED0-C44B94953779}"/>
              </a:ext>
            </a:extLst>
          </p:cNvPr>
          <p:cNvSpPr txBox="1">
            <a:spLocks/>
          </p:cNvSpPr>
          <p:nvPr/>
        </p:nvSpPr>
        <p:spPr>
          <a:xfrm>
            <a:off x="68950" y="636725"/>
            <a:ext cx="5522286" cy="272384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a:solidFill>
                  <a:schemeClr val="dk1"/>
                </a:solidFill>
                <a:latin typeface="Calibri"/>
                <a:ea typeface="Calibri"/>
                <a:cs typeface="Calibri"/>
                <a:sym typeface="Calibri"/>
              </a:rPr>
              <a:t>In terms of bulk statistics, RSM-targeting LSTM performed best in all layers and by all metrics, and was considerably smaller than the best LSTM-VSM.</a:t>
            </a:r>
          </a:p>
          <a:p>
            <a:pPr marL="0" indent="0">
              <a:lnSpc>
                <a:spcPct val="100000"/>
              </a:lnSpc>
              <a:buNone/>
            </a:pP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FNNs performed on par with LSTM-VSM in the surface layer under normal conditions, but had higher error variance and lower fractional information. FNNs also had the fastest execution time by a large margin.</a:t>
            </a:r>
          </a:p>
          <a:p>
            <a:pPr marL="0" indent="0">
              <a:lnSpc>
                <a:spcPct val="100000"/>
              </a:lnSpc>
              <a:buNone/>
            </a:pP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Basic RNNs were vulnerable to the exploding gradient problem given the long prediction sequence, and struggled to converge.</a:t>
            </a:r>
          </a:p>
        </p:txBody>
      </p:sp>
      <p:pic>
        <p:nvPicPr>
          <p:cNvPr id="3" name="Picture 2" descr="Table&#10;&#10;AI-generated content may be incorrect.">
            <a:extLst>
              <a:ext uri="{FF2B5EF4-FFF2-40B4-BE49-F238E27FC236}">
                <a16:creationId xmlns:a16="http://schemas.microsoft.com/office/drawing/2014/main" id="{6AFD7F21-3A27-7161-0D43-557920B8CB64}"/>
              </a:ext>
            </a:extLst>
          </p:cNvPr>
          <p:cNvPicPr>
            <a:picLocks noChangeAspect="1"/>
          </p:cNvPicPr>
          <p:nvPr/>
        </p:nvPicPr>
        <p:blipFill>
          <a:blip r:embed="rId3"/>
          <a:stretch>
            <a:fillRect/>
          </a:stretch>
        </p:blipFill>
        <p:spPr>
          <a:xfrm>
            <a:off x="6215366" y="599896"/>
            <a:ext cx="2859684" cy="1474958"/>
          </a:xfrm>
          <a:prstGeom prst="rect">
            <a:avLst/>
          </a:prstGeom>
        </p:spPr>
      </p:pic>
      <p:pic>
        <p:nvPicPr>
          <p:cNvPr id="6" name="Picture 5" descr="Table&#10;&#10;AI-generated content may be incorrect.">
            <a:extLst>
              <a:ext uri="{FF2B5EF4-FFF2-40B4-BE49-F238E27FC236}">
                <a16:creationId xmlns:a16="http://schemas.microsoft.com/office/drawing/2014/main" id="{B355DAB8-2050-9E36-242F-89D9E3FA5374}"/>
              </a:ext>
            </a:extLst>
          </p:cNvPr>
          <p:cNvPicPr>
            <a:picLocks noChangeAspect="1"/>
          </p:cNvPicPr>
          <p:nvPr/>
        </p:nvPicPr>
        <p:blipFill>
          <a:blip r:embed="rId4"/>
          <a:stretch>
            <a:fillRect/>
          </a:stretch>
        </p:blipFill>
        <p:spPr>
          <a:xfrm>
            <a:off x="5941911" y="2416592"/>
            <a:ext cx="3133139" cy="595953"/>
          </a:xfrm>
          <a:prstGeom prst="rect">
            <a:avLst/>
          </a:prstGeom>
        </p:spPr>
      </p:pic>
      <p:sp>
        <p:nvSpPr>
          <p:cNvPr id="7" name="Google Shape;128;p15">
            <a:extLst>
              <a:ext uri="{FF2B5EF4-FFF2-40B4-BE49-F238E27FC236}">
                <a16:creationId xmlns:a16="http://schemas.microsoft.com/office/drawing/2014/main" id="{55746C49-A623-312A-7C0A-34DBBBEC971E}"/>
              </a:ext>
            </a:extLst>
          </p:cNvPr>
          <p:cNvSpPr txBox="1"/>
          <p:nvPr/>
        </p:nvSpPr>
        <p:spPr>
          <a:xfrm>
            <a:off x="5363403" y="936039"/>
            <a:ext cx="974961"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FNN-RSM</a:t>
            </a:r>
            <a:endParaRPr sz="1200">
              <a:solidFill>
                <a:srgbClr val="F3F3F3"/>
              </a:solidFill>
              <a:highlight>
                <a:srgbClr val="000000"/>
              </a:highlight>
            </a:endParaRPr>
          </a:p>
        </p:txBody>
      </p:sp>
      <p:sp>
        <p:nvSpPr>
          <p:cNvPr id="8" name="Google Shape;128;p15">
            <a:extLst>
              <a:ext uri="{FF2B5EF4-FFF2-40B4-BE49-F238E27FC236}">
                <a16:creationId xmlns:a16="http://schemas.microsoft.com/office/drawing/2014/main" id="{77E50953-BC07-D69B-B558-606F3E75AF6F}"/>
              </a:ext>
            </a:extLst>
          </p:cNvPr>
          <p:cNvSpPr txBox="1"/>
          <p:nvPr/>
        </p:nvSpPr>
        <p:spPr>
          <a:xfrm>
            <a:off x="5319863" y="1310221"/>
            <a:ext cx="974961"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LSTM-VSM</a:t>
            </a:r>
            <a:endParaRPr sz="1200">
              <a:solidFill>
                <a:srgbClr val="F3F3F3"/>
              </a:solidFill>
              <a:highlight>
                <a:srgbClr val="000000"/>
              </a:highlight>
            </a:endParaRPr>
          </a:p>
        </p:txBody>
      </p:sp>
      <p:sp>
        <p:nvSpPr>
          <p:cNvPr id="9" name="Google Shape;128;p15">
            <a:extLst>
              <a:ext uri="{FF2B5EF4-FFF2-40B4-BE49-F238E27FC236}">
                <a16:creationId xmlns:a16="http://schemas.microsoft.com/office/drawing/2014/main" id="{C4A9AE66-17C3-536C-6F37-CEEF7D613A6D}"/>
              </a:ext>
            </a:extLst>
          </p:cNvPr>
          <p:cNvSpPr txBox="1"/>
          <p:nvPr/>
        </p:nvSpPr>
        <p:spPr>
          <a:xfrm>
            <a:off x="5319863" y="1679523"/>
            <a:ext cx="996731"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LSTM-RSM</a:t>
            </a:r>
            <a:endParaRPr sz="1200">
              <a:solidFill>
                <a:srgbClr val="F3F3F3"/>
              </a:solidFill>
              <a:highlight>
                <a:srgbClr val="000000"/>
              </a:highlight>
            </a:endParaRPr>
          </a:p>
        </p:txBody>
      </p:sp>
      <p:pic>
        <p:nvPicPr>
          <p:cNvPr id="11" name="Picture 10" descr="Chart&#10;&#10;AI-generated content may be incorrect.">
            <a:extLst>
              <a:ext uri="{FF2B5EF4-FFF2-40B4-BE49-F238E27FC236}">
                <a16:creationId xmlns:a16="http://schemas.microsoft.com/office/drawing/2014/main" id="{9AE767A1-6D7D-B368-1B0D-7A175155ACBB}"/>
              </a:ext>
            </a:extLst>
          </p:cNvPr>
          <p:cNvPicPr>
            <a:picLocks noChangeAspect="1"/>
          </p:cNvPicPr>
          <p:nvPr/>
        </p:nvPicPr>
        <p:blipFill>
          <a:blip r:embed="rId5"/>
          <a:stretch>
            <a:fillRect/>
          </a:stretch>
        </p:blipFill>
        <p:spPr>
          <a:xfrm>
            <a:off x="485963" y="3360565"/>
            <a:ext cx="2283858" cy="1712893"/>
          </a:xfrm>
          <a:prstGeom prst="rect">
            <a:avLst/>
          </a:prstGeom>
        </p:spPr>
      </p:pic>
      <p:pic>
        <p:nvPicPr>
          <p:cNvPr id="13" name="Picture 12">
            <a:extLst>
              <a:ext uri="{FF2B5EF4-FFF2-40B4-BE49-F238E27FC236}">
                <a16:creationId xmlns:a16="http://schemas.microsoft.com/office/drawing/2014/main" id="{3A9E756F-9C0B-2494-600C-470636F75088}"/>
              </a:ext>
            </a:extLst>
          </p:cNvPr>
          <p:cNvPicPr>
            <a:picLocks noChangeAspect="1"/>
          </p:cNvPicPr>
          <p:nvPr/>
        </p:nvPicPr>
        <p:blipFill>
          <a:blip r:embed="rId6"/>
          <a:stretch>
            <a:fillRect/>
          </a:stretch>
        </p:blipFill>
        <p:spPr>
          <a:xfrm>
            <a:off x="3112877" y="3360565"/>
            <a:ext cx="2283858" cy="1712893"/>
          </a:xfrm>
          <a:prstGeom prst="rect">
            <a:avLst/>
          </a:prstGeom>
        </p:spPr>
      </p:pic>
      <p:pic>
        <p:nvPicPr>
          <p:cNvPr id="15" name="Picture 14" descr="Chart, line chart&#10;&#10;AI-generated content may be incorrect.">
            <a:extLst>
              <a:ext uri="{FF2B5EF4-FFF2-40B4-BE49-F238E27FC236}">
                <a16:creationId xmlns:a16="http://schemas.microsoft.com/office/drawing/2014/main" id="{9E8A2A11-FC29-2AD6-3088-C13A2BB3255A}"/>
              </a:ext>
            </a:extLst>
          </p:cNvPr>
          <p:cNvPicPr>
            <a:picLocks noChangeAspect="1"/>
          </p:cNvPicPr>
          <p:nvPr/>
        </p:nvPicPr>
        <p:blipFill>
          <a:blip r:embed="rId7"/>
          <a:stretch>
            <a:fillRect/>
          </a:stretch>
        </p:blipFill>
        <p:spPr>
          <a:xfrm>
            <a:off x="5753182" y="3360565"/>
            <a:ext cx="2283858" cy="1712893"/>
          </a:xfrm>
          <a:prstGeom prst="rect">
            <a:avLst/>
          </a:prstGeom>
        </p:spPr>
      </p:pic>
      <p:sp>
        <p:nvSpPr>
          <p:cNvPr id="16" name="Google Shape;128;p15">
            <a:extLst>
              <a:ext uri="{FF2B5EF4-FFF2-40B4-BE49-F238E27FC236}">
                <a16:creationId xmlns:a16="http://schemas.microsoft.com/office/drawing/2014/main" id="{55CA0426-0C55-6580-8F26-F9122C993592}"/>
              </a:ext>
            </a:extLst>
          </p:cNvPr>
          <p:cNvSpPr txBox="1"/>
          <p:nvPr/>
        </p:nvSpPr>
        <p:spPr>
          <a:xfrm>
            <a:off x="5647557" y="3189123"/>
            <a:ext cx="2495107"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LSTM-RSM wrt Forecast Hour</a:t>
            </a:r>
            <a:endParaRPr sz="1200">
              <a:solidFill>
                <a:srgbClr val="F3F3F3"/>
              </a:solidFill>
              <a:highlight>
                <a:srgbClr val="000000"/>
              </a:highlight>
            </a:endParaRPr>
          </a:p>
        </p:txBody>
      </p:sp>
      <p:sp>
        <p:nvSpPr>
          <p:cNvPr id="17" name="Google Shape;128;p15">
            <a:extLst>
              <a:ext uri="{FF2B5EF4-FFF2-40B4-BE49-F238E27FC236}">
                <a16:creationId xmlns:a16="http://schemas.microsoft.com/office/drawing/2014/main" id="{B56D0356-A4EC-8E11-3CEB-7DBD7D49C0BA}"/>
              </a:ext>
            </a:extLst>
          </p:cNvPr>
          <p:cNvSpPr txBox="1"/>
          <p:nvPr/>
        </p:nvSpPr>
        <p:spPr>
          <a:xfrm>
            <a:off x="3007252" y="3189123"/>
            <a:ext cx="2495107"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LSTM-VSM wrt Forecast Hour</a:t>
            </a:r>
            <a:endParaRPr sz="1200">
              <a:solidFill>
                <a:srgbClr val="F3F3F3"/>
              </a:solidFill>
              <a:highlight>
                <a:srgbClr val="000000"/>
              </a:highlight>
            </a:endParaRPr>
          </a:p>
        </p:txBody>
      </p:sp>
      <p:sp>
        <p:nvSpPr>
          <p:cNvPr id="18" name="Google Shape;128;p15">
            <a:extLst>
              <a:ext uri="{FF2B5EF4-FFF2-40B4-BE49-F238E27FC236}">
                <a16:creationId xmlns:a16="http://schemas.microsoft.com/office/drawing/2014/main" id="{CAF63865-2661-E48B-60D8-B9B9CD3498A7}"/>
              </a:ext>
            </a:extLst>
          </p:cNvPr>
          <p:cNvSpPr txBox="1"/>
          <p:nvPr/>
        </p:nvSpPr>
        <p:spPr>
          <a:xfrm>
            <a:off x="406521" y="3189123"/>
            <a:ext cx="2495107"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FNN-RSM wrt Forecast Hour</a:t>
            </a:r>
            <a:endParaRPr sz="1200">
              <a:solidFill>
                <a:srgbClr val="F3F3F3"/>
              </a:solidFill>
              <a:highlight>
                <a:srgbClr val="000000"/>
              </a:highlight>
            </a:endParaRPr>
          </a:p>
        </p:txBody>
      </p:sp>
      <p:sp>
        <p:nvSpPr>
          <p:cNvPr id="19" name="Google Shape;128;p15">
            <a:extLst>
              <a:ext uri="{FF2B5EF4-FFF2-40B4-BE49-F238E27FC236}">
                <a16:creationId xmlns:a16="http://schemas.microsoft.com/office/drawing/2014/main" id="{39D0E7D5-9624-0373-A09A-C0C8EB0D1084}"/>
              </a:ext>
            </a:extLst>
          </p:cNvPr>
          <p:cNvSpPr txBox="1"/>
          <p:nvPr/>
        </p:nvSpPr>
        <p:spPr>
          <a:xfrm>
            <a:off x="6124920" y="347771"/>
            <a:ext cx="301908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Bulk Statistics and Size of Best Models</a:t>
            </a:r>
            <a:endParaRPr sz="1200">
              <a:solidFill>
                <a:srgbClr val="F3F3F3"/>
              </a:solidFill>
              <a:highlight>
                <a:srgbClr val="000000"/>
              </a:highlight>
            </a:endParaRPr>
          </a:p>
        </p:txBody>
      </p:sp>
      <p:sp>
        <p:nvSpPr>
          <p:cNvPr id="20" name="Google Shape;128;p15">
            <a:extLst>
              <a:ext uri="{FF2B5EF4-FFF2-40B4-BE49-F238E27FC236}">
                <a16:creationId xmlns:a16="http://schemas.microsoft.com/office/drawing/2014/main" id="{75E1B8D6-1696-F6BF-91C3-300FFA6A80CD}"/>
              </a:ext>
            </a:extLst>
          </p:cNvPr>
          <p:cNvSpPr txBox="1"/>
          <p:nvPr/>
        </p:nvSpPr>
        <p:spPr>
          <a:xfrm>
            <a:off x="5884881" y="2184866"/>
            <a:ext cx="3259119"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3F3F3"/>
                </a:solidFill>
                <a:highlight>
                  <a:srgbClr val="000000"/>
                </a:highlight>
              </a:rPr>
              <a:t>Execution Speed of Best Models (single thread CPU)</a:t>
            </a:r>
            <a:endParaRPr sz="1000">
              <a:solidFill>
                <a:srgbClr val="F3F3F3"/>
              </a:solidFill>
              <a:highlight>
                <a:srgbClr val="000000"/>
              </a:highlight>
            </a:endParaRPr>
          </a:p>
        </p:txBody>
      </p:sp>
      <p:sp>
        <p:nvSpPr>
          <p:cNvPr id="21" name="Slide Number Placeholder 20">
            <a:extLst>
              <a:ext uri="{FF2B5EF4-FFF2-40B4-BE49-F238E27FC236}">
                <a16:creationId xmlns:a16="http://schemas.microsoft.com/office/drawing/2014/main" id="{A55BBDBF-EEAC-C604-1D84-7F679882E8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16</a:t>
            </a:fld>
            <a:endParaRPr lang="en"/>
          </a:p>
        </p:txBody>
      </p:sp>
    </p:spTree>
    <p:extLst>
      <p:ext uri="{BB962C8B-B14F-4D97-AF65-F5344CB8AC3E}">
        <p14:creationId xmlns:p14="http://schemas.microsoft.com/office/powerpoint/2010/main" val="2496540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20;p21">
            <a:extLst>
              <a:ext uri="{FF2B5EF4-FFF2-40B4-BE49-F238E27FC236}">
                <a16:creationId xmlns:a16="http://schemas.microsoft.com/office/drawing/2014/main" id="{545781E7-F1F8-0F67-F3D8-C8C28897FBB0}"/>
              </a:ext>
            </a:extLst>
          </p:cNvPr>
          <p:cNvSpPr txBox="1">
            <a:spLocks noGrp="1"/>
          </p:cNvSpPr>
          <p:nvPr>
            <p:ph type="title"/>
          </p:nvPr>
        </p:nvSpPr>
        <p:spPr>
          <a:xfrm>
            <a:off x="83099" y="64025"/>
            <a:ext cx="71393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Spatial characteristics in 0-10cm layer</a:t>
            </a:r>
            <a:endParaRPr>
              <a:latin typeface="Calibri"/>
              <a:ea typeface="Calibri"/>
              <a:cs typeface="Calibri"/>
              <a:sym typeface="Calibri"/>
            </a:endParaRPr>
          </a:p>
        </p:txBody>
      </p:sp>
      <p:pic>
        <p:nvPicPr>
          <p:cNvPr id="6" name="Picture 5" descr="Diagram&#10;&#10;AI-generated content may be incorrect.">
            <a:extLst>
              <a:ext uri="{FF2B5EF4-FFF2-40B4-BE49-F238E27FC236}">
                <a16:creationId xmlns:a16="http://schemas.microsoft.com/office/drawing/2014/main" id="{2AFFFE8F-21B2-D02F-3C5C-FB9A5226E460}"/>
              </a:ext>
            </a:extLst>
          </p:cNvPr>
          <p:cNvPicPr>
            <a:picLocks noChangeAspect="1"/>
          </p:cNvPicPr>
          <p:nvPr/>
        </p:nvPicPr>
        <p:blipFill>
          <a:blip r:embed="rId3"/>
          <a:stretch>
            <a:fillRect/>
          </a:stretch>
        </p:blipFill>
        <p:spPr>
          <a:xfrm>
            <a:off x="88807" y="2242318"/>
            <a:ext cx="4436600" cy="2837157"/>
          </a:xfrm>
          <a:prstGeom prst="rect">
            <a:avLst/>
          </a:prstGeom>
        </p:spPr>
      </p:pic>
      <p:pic>
        <p:nvPicPr>
          <p:cNvPr id="8" name="Picture 7" descr="Diagram&#10;&#10;AI-generated content may be incorrect.">
            <a:extLst>
              <a:ext uri="{FF2B5EF4-FFF2-40B4-BE49-F238E27FC236}">
                <a16:creationId xmlns:a16="http://schemas.microsoft.com/office/drawing/2014/main" id="{BBA82A00-4187-6891-4148-01988A380550}"/>
              </a:ext>
            </a:extLst>
          </p:cNvPr>
          <p:cNvPicPr>
            <a:picLocks noChangeAspect="1"/>
          </p:cNvPicPr>
          <p:nvPr/>
        </p:nvPicPr>
        <p:blipFill>
          <a:blip r:embed="rId4"/>
          <a:stretch>
            <a:fillRect/>
          </a:stretch>
        </p:blipFill>
        <p:spPr>
          <a:xfrm>
            <a:off x="4593193" y="2242318"/>
            <a:ext cx="4436601" cy="2837157"/>
          </a:xfrm>
          <a:prstGeom prst="rect">
            <a:avLst/>
          </a:prstGeom>
        </p:spPr>
      </p:pic>
      <p:sp>
        <p:nvSpPr>
          <p:cNvPr id="9" name="Google Shape;402;p19">
            <a:extLst>
              <a:ext uri="{FF2B5EF4-FFF2-40B4-BE49-F238E27FC236}">
                <a16:creationId xmlns:a16="http://schemas.microsoft.com/office/drawing/2014/main" id="{A2C9CB8D-73CA-A0FE-277B-69AABE3C85DE}"/>
              </a:ext>
            </a:extLst>
          </p:cNvPr>
          <p:cNvSpPr txBox="1">
            <a:spLocks/>
          </p:cNvSpPr>
          <p:nvPr/>
        </p:nvSpPr>
        <p:spPr>
          <a:xfrm>
            <a:off x="68950" y="636725"/>
            <a:ext cx="4456458" cy="160559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b="1">
                <a:solidFill>
                  <a:schemeClr val="dk1"/>
                </a:solidFill>
                <a:latin typeface="Calibri"/>
                <a:ea typeface="Calibri"/>
                <a:cs typeface="Calibri"/>
                <a:sym typeface="Calibri"/>
              </a:rPr>
              <a:t>Cold Season:</a:t>
            </a: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Highest error rates were associated with sandy soils in Michigan and Nebraska, without conclusive bias, and desert West with a considerable dry bias.</a:t>
            </a:r>
          </a:p>
          <a:p>
            <a:pPr marL="0" indent="0">
              <a:lnSpc>
                <a:spcPct val="100000"/>
              </a:lnSpc>
              <a:buNone/>
            </a:pPr>
            <a:r>
              <a:rPr lang="en-US" sz="1600">
                <a:solidFill>
                  <a:schemeClr val="dk1"/>
                </a:solidFill>
                <a:latin typeface="Calibri"/>
                <a:ea typeface="Calibri"/>
                <a:cs typeface="Calibri"/>
                <a:sym typeface="Calibri"/>
              </a:rPr>
              <a:t>In spring, high altitudes biased wet, and midwest associated with dry bias.</a:t>
            </a:r>
          </a:p>
        </p:txBody>
      </p:sp>
      <p:sp>
        <p:nvSpPr>
          <p:cNvPr id="10" name="Google Shape;402;p19">
            <a:extLst>
              <a:ext uri="{FF2B5EF4-FFF2-40B4-BE49-F238E27FC236}">
                <a16:creationId xmlns:a16="http://schemas.microsoft.com/office/drawing/2014/main" id="{C0852EB6-217D-C927-8D75-9A258B96AE1B}"/>
              </a:ext>
            </a:extLst>
          </p:cNvPr>
          <p:cNvSpPr txBox="1">
            <a:spLocks/>
          </p:cNvSpPr>
          <p:nvPr/>
        </p:nvSpPr>
        <p:spPr>
          <a:xfrm>
            <a:off x="4572000" y="636725"/>
            <a:ext cx="4456458" cy="160559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b="1">
                <a:solidFill>
                  <a:schemeClr val="dk1"/>
                </a:solidFill>
                <a:latin typeface="Calibri"/>
                <a:ea typeface="Calibri"/>
                <a:cs typeface="Calibri"/>
                <a:sym typeface="Calibri"/>
              </a:rPr>
              <a:t>Warm season:</a:t>
            </a: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Clay-dominant Mississippi Alluvial plains are worst, along with Colorado peaks. Both wet-biased.</a:t>
            </a:r>
            <a:br>
              <a:rPr lang="en-US" sz="1600">
                <a:solidFill>
                  <a:schemeClr val="dk1"/>
                </a:solidFill>
                <a:latin typeface="Calibri"/>
                <a:ea typeface="Calibri"/>
                <a:cs typeface="Calibri"/>
                <a:sym typeface="Calibri"/>
              </a:rPr>
            </a:br>
            <a:endParaRPr lang="en-US" sz="1600">
              <a:solidFill>
                <a:schemeClr val="dk1"/>
              </a:solidFill>
              <a:latin typeface="Calibri"/>
              <a:ea typeface="Calibri"/>
              <a:cs typeface="Calibri"/>
              <a:sym typeface="Calibri"/>
            </a:endParaRPr>
          </a:p>
          <a:p>
            <a:pPr marL="0" indent="0">
              <a:lnSpc>
                <a:spcPct val="100000"/>
              </a:lnSpc>
              <a:buNone/>
            </a:pPr>
            <a:r>
              <a:rPr lang="en-US" sz="1600" b="1">
                <a:solidFill>
                  <a:schemeClr val="dk1"/>
                </a:solidFill>
                <a:latin typeface="Calibri"/>
                <a:ea typeface="Calibri"/>
                <a:cs typeface="Calibri"/>
                <a:sym typeface="Calibri"/>
              </a:rPr>
              <a:t>In general:</a:t>
            </a: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The surface layer has a widespread slight dry bias </a:t>
            </a:r>
          </a:p>
        </p:txBody>
      </p:sp>
      <p:sp>
        <p:nvSpPr>
          <p:cNvPr id="11" name="Slide Number Placeholder 10">
            <a:extLst>
              <a:ext uri="{FF2B5EF4-FFF2-40B4-BE49-F238E27FC236}">
                <a16:creationId xmlns:a16="http://schemas.microsoft.com/office/drawing/2014/main" id="{FEF34BCF-5AE0-7E39-257E-0AE780203C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17</a:t>
            </a:fld>
            <a:endParaRPr lang="en"/>
          </a:p>
        </p:txBody>
      </p:sp>
    </p:spTree>
    <p:extLst>
      <p:ext uri="{BB962C8B-B14F-4D97-AF65-F5344CB8AC3E}">
        <p14:creationId xmlns:p14="http://schemas.microsoft.com/office/powerpoint/2010/main" val="3559312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3142-11E3-171B-A1FA-351C85551530}"/>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F4D741C1-FC02-9E32-77AA-D0F4FBB6EC0C}"/>
              </a:ext>
            </a:extLst>
          </p:cNvPr>
          <p:cNvSpPr txBox="1">
            <a:spLocks noGrp="1"/>
          </p:cNvSpPr>
          <p:nvPr>
            <p:ph type="title"/>
          </p:nvPr>
        </p:nvSpPr>
        <p:spPr>
          <a:xfrm>
            <a:off x="83100" y="64025"/>
            <a:ext cx="63060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Spatial characteristics: 40-100cm layer</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5030AAB2-5B19-FA4E-79AD-275F2AB59001}"/>
              </a:ext>
            </a:extLst>
          </p:cNvPr>
          <p:cNvSpPr txBox="1">
            <a:spLocks/>
          </p:cNvSpPr>
          <p:nvPr/>
        </p:nvSpPr>
        <p:spPr>
          <a:xfrm>
            <a:off x="68950" y="636725"/>
            <a:ext cx="4456458" cy="160559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b="1">
                <a:solidFill>
                  <a:schemeClr val="dk1"/>
                </a:solidFill>
                <a:latin typeface="Calibri"/>
                <a:ea typeface="Calibri"/>
                <a:cs typeface="Calibri"/>
                <a:sym typeface="Calibri"/>
              </a:rPr>
              <a:t>Cold Season:</a:t>
            </a: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Western mountains and Nebraska Sand Hills still have high error rates in the winter, while in the spring the Midwest has high error and a dry bias associated with a 1-degree tiling artifact</a:t>
            </a:r>
          </a:p>
        </p:txBody>
      </p:sp>
      <p:sp>
        <p:nvSpPr>
          <p:cNvPr id="10" name="Google Shape;402;p19">
            <a:extLst>
              <a:ext uri="{FF2B5EF4-FFF2-40B4-BE49-F238E27FC236}">
                <a16:creationId xmlns:a16="http://schemas.microsoft.com/office/drawing/2014/main" id="{C68AA7D3-B58B-3B3B-4A85-5DE2E60EB856}"/>
              </a:ext>
            </a:extLst>
          </p:cNvPr>
          <p:cNvSpPr txBox="1">
            <a:spLocks/>
          </p:cNvSpPr>
          <p:nvPr/>
        </p:nvSpPr>
        <p:spPr>
          <a:xfrm>
            <a:off x="4572000" y="636725"/>
            <a:ext cx="4456458" cy="160559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b="1">
                <a:solidFill>
                  <a:schemeClr val="dk1"/>
                </a:solidFill>
                <a:latin typeface="Calibri"/>
                <a:ea typeface="Calibri"/>
                <a:cs typeface="Calibri"/>
                <a:sym typeface="Calibri"/>
              </a:rPr>
              <a:t>Warm season:</a:t>
            </a: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Widespread wet bias still closely matches the cropland soil texture, especially in clay-dominant pixels.</a:t>
            </a:r>
          </a:p>
        </p:txBody>
      </p:sp>
      <p:pic>
        <p:nvPicPr>
          <p:cNvPr id="5" name="Picture 4" descr="Diagram&#10;&#10;AI-generated content may be incorrect.">
            <a:extLst>
              <a:ext uri="{FF2B5EF4-FFF2-40B4-BE49-F238E27FC236}">
                <a16:creationId xmlns:a16="http://schemas.microsoft.com/office/drawing/2014/main" id="{C026BFDC-FC3E-257D-539A-AB3776E605E6}"/>
              </a:ext>
            </a:extLst>
          </p:cNvPr>
          <p:cNvPicPr>
            <a:picLocks noChangeAspect="1"/>
          </p:cNvPicPr>
          <p:nvPr/>
        </p:nvPicPr>
        <p:blipFill>
          <a:blip r:embed="rId3"/>
          <a:stretch>
            <a:fillRect/>
          </a:stretch>
        </p:blipFill>
        <p:spPr>
          <a:xfrm>
            <a:off x="68950" y="2230642"/>
            <a:ext cx="4454858" cy="2848833"/>
          </a:xfrm>
          <a:prstGeom prst="rect">
            <a:avLst/>
          </a:prstGeom>
        </p:spPr>
      </p:pic>
      <p:pic>
        <p:nvPicPr>
          <p:cNvPr id="8" name="Picture 7" descr="Diagram&#10;&#10;AI-generated content may be incorrect.">
            <a:extLst>
              <a:ext uri="{FF2B5EF4-FFF2-40B4-BE49-F238E27FC236}">
                <a16:creationId xmlns:a16="http://schemas.microsoft.com/office/drawing/2014/main" id="{F1A9D37F-B4B1-7AFF-E375-E94A51812AA2}"/>
              </a:ext>
            </a:extLst>
          </p:cNvPr>
          <p:cNvPicPr>
            <a:picLocks noChangeAspect="1"/>
          </p:cNvPicPr>
          <p:nvPr/>
        </p:nvPicPr>
        <p:blipFill>
          <a:blip r:embed="rId4"/>
          <a:stretch>
            <a:fillRect/>
          </a:stretch>
        </p:blipFill>
        <p:spPr>
          <a:xfrm>
            <a:off x="4572001" y="2229619"/>
            <a:ext cx="4456458" cy="2849857"/>
          </a:xfrm>
          <a:prstGeom prst="rect">
            <a:avLst/>
          </a:prstGeom>
        </p:spPr>
      </p:pic>
      <p:sp>
        <p:nvSpPr>
          <p:cNvPr id="11" name="Slide Number Placeholder 10">
            <a:extLst>
              <a:ext uri="{FF2B5EF4-FFF2-40B4-BE49-F238E27FC236}">
                <a16:creationId xmlns:a16="http://schemas.microsoft.com/office/drawing/2014/main" id="{21F555B2-657A-5109-C859-87B5EB29BB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18</a:t>
            </a:fld>
            <a:endParaRPr lang="en"/>
          </a:p>
        </p:txBody>
      </p:sp>
    </p:spTree>
    <p:extLst>
      <p:ext uri="{BB962C8B-B14F-4D97-AF65-F5344CB8AC3E}">
        <p14:creationId xmlns:p14="http://schemas.microsoft.com/office/powerpoint/2010/main" val="3686927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55182-36E0-2FF0-9A04-46D1CB5C0AF1}"/>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C1576AC8-4890-FC38-B76A-D471071931D8}"/>
              </a:ext>
            </a:extLst>
          </p:cNvPr>
          <p:cNvSpPr txBox="1">
            <a:spLocks noGrp="1"/>
          </p:cNvSpPr>
          <p:nvPr>
            <p:ph type="title"/>
          </p:nvPr>
        </p:nvSpPr>
        <p:spPr>
          <a:xfrm>
            <a:off x="83100" y="64025"/>
            <a:ext cx="63060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40-100cm Layer Slope Type Tiling Artifact</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C22EAC43-727A-848C-2CE5-E018FBE55EB4}"/>
              </a:ext>
            </a:extLst>
          </p:cNvPr>
          <p:cNvSpPr txBox="1">
            <a:spLocks/>
          </p:cNvSpPr>
          <p:nvPr/>
        </p:nvSpPr>
        <p:spPr>
          <a:xfrm>
            <a:off x="68950" y="636724"/>
            <a:ext cx="5127518" cy="2172529"/>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a:solidFill>
                  <a:schemeClr val="dk1"/>
                </a:solidFill>
                <a:latin typeface="Calibri"/>
                <a:ea typeface="Calibri"/>
                <a:cs typeface="Calibri"/>
                <a:sym typeface="Calibri"/>
              </a:rPr>
              <a:t>The lower layers were affected by a 8x8 pixel (1 degree) tiling artifact. We determined that this source of unexplained variance was related to a previously-unknown categorical parameter that governs the drainage rate from the bottom layer of the model.</a:t>
            </a:r>
          </a:p>
          <a:p>
            <a:pPr marL="0" indent="0">
              <a:lnSpc>
                <a:spcPct val="100000"/>
              </a:lnSpc>
              <a:buNone/>
            </a:pP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Dry-biased pixels correspond to slower drainage rates because the ANNs over-estimate the rate of removal of water from the deeper layers.</a:t>
            </a:r>
          </a:p>
        </p:txBody>
      </p:sp>
      <p:pic>
        <p:nvPicPr>
          <p:cNvPr id="3" name="Picture 2" descr="A picture containing map&#10;&#10;AI-generated content may be incorrect.">
            <a:extLst>
              <a:ext uri="{FF2B5EF4-FFF2-40B4-BE49-F238E27FC236}">
                <a16:creationId xmlns:a16="http://schemas.microsoft.com/office/drawing/2014/main" id="{2C2C6EB7-03D1-5DAE-55B0-EB20BB983D79}"/>
              </a:ext>
            </a:extLst>
          </p:cNvPr>
          <p:cNvPicPr>
            <a:picLocks noChangeAspect="1"/>
          </p:cNvPicPr>
          <p:nvPr/>
        </p:nvPicPr>
        <p:blipFill>
          <a:blip r:embed="rId3"/>
          <a:stretch>
            <a:fillRect/>
          </a:stretch>
        </p:blipFill>
        <p:spPr>
          <a:xfrm>
            <a:off x="5255515" y="2852097"/>
            <a:ext cx="3393628" cy="2061459"/>
          </a:xfrm>
          <a:prstGeom prst="rect">
            <a:avLst/>
          </a:prstGeom>
        </p:spPr>
      </p:pic>
      <p:pic>
        <p:nvPicPr>
          <p:cNvPr id="7" name="Picture 6" descr="A picture containing chart&#10;&#10;AI-generated content may be incorrect.">
            <a:extLst>
              <a:ext uri="{FF2B5EF4-FFF2-40B4-BE49-F238E27FC236}">
                <a16:creationId xmlns:a16="http://schemas.microsoft.com/office/drawing/2014/main" id="{2C4065C3-9615-5669-75D7-F287DECF4270}"/>
              </a:ext>
            </a:extLst>
          </p:cNvPr>
          <p:cNvPicPr>
            <a:picLocks noChangeAspect="1"/>
          </p:cNvPicPr>
          <p:nvPr/>
        </p:nvPicPr>
        <p:blipFill>
          <a:blip r:embed="rId4"/>
          <a:stretch>
            <a:fillRect/>
          </a:stretch>
        </p:blipFill>
        <p:spPr>
          <a:xfrm>
            <a:off x="5534915" y="635398"/>
            <a:ext cx="3397212" cy="2094035"/>
          </a:xfrm>
          <a:prstGeom prst="rect">
            <a:avLst/>
          </a:prstGeom>
        </p:spPr>
      </p:pic>
      <p:pic>
        <p:nvPicPr>
          <p:cNvPr id="11" name="Picture 10" descr="Diagram&#10;&#10;AI-generated content may be incorrect.">
            <a:extLst>
              <a:ext uri="{FF2B5EF4-FFF2-40B4-BE49-F238E27FC236}">
                <a16:creationId xmlns:a16="http://schemas.microsoft.com/office/drawing/2014/main" id="{183F932F-B5F4-C6FA-24A4-4537ED0DBA4C}"/>
              </a:ext>
            </a:extLst>
          </p:cNvPr>
          <p:cNvPicPr>
            <a:picLocks noChangeAspect="1"/>
          </p:cNvPicPr>
          <p:nvPr/>
        </p:nvPicPr>
        <p:blipFill>
          <a:blip r:embed="rId5"/>
          <a:srcRect l="52731" t="10251" b="47027"/>
          <a:stretch/>
        </p:blipFill>
        <p:spPr>
          <a:xfrm>
            <a:off x="931127" y="2809254"/>
            <a:ext cx="3640873" cy="2104302"/>
          </a:xfrm>
          <a:prstGeom prst="rect">
            <a:avLst/>
          </a:prstGeom>
        </p:spPr>
      </p:pic>
      <p:sp>
        <p:nvSpPr>
          <p:cNvPr id="12" name="Google Shape;128;p15">
            <a:extLst>
              <a:ext uri="{FF2B5EF4-FFF2-40B4-BE49-F238E27FC236}">
                <a16:creationId xmlns:a16="http://schemas.microsoft.com/office/drawing/2014/main" id="{D51E1C8E-65F7-1887-3FFD-866AEA7A8C34}"/>
              </a:ext>
            </a:extLst>
          </p:cNvPr>
          <p:cNvSpPr txBox="1"/>
          <p:nvPr/>
        </p:nvSpPr>
        <p:spPr>
          <a:xfrm>
            <a:off x="407303" y="2624603"/>
            <a:ext cx="2495107"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40-100cm Layer Bias</a:t>
            </a:r>
            <a:endParaRPr sz="1200">
              <a:solidFill>
                <a:srgbClr val="F3F3F3"/>
              </a:solidFill>
              <a:highlight>
                <a:srgbClr val="000000"/>
              </a:highlight>
            </a:endParaRPr>
          </a:p>
        </p:txBody>
      </p:sp>
      <p:sp>
        <p:nvSpPr>
          <p:cNvPr id="13" name="Slide Number Placeholder 12">
            <a:extLst>
              <a:ext uri="{FF2B5EF4-FFF2-40B4-BE49-F238E27FC236}">
                <a16:creationId xmlns:a16="http://schemas.microsoft.com/office/drawing/2014/main" id="{DAB76EC9-994C-0B18-1778-356274A4F7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19</a:t>
            </a:fld>
            <a:endParaRPr lang="en"/>
          </a:p>
        </p:txBody>
      </p:sp>
    </p:spTree>
    <p:extLst>
      <p:ext uri="{BB962C8B-B14F-4D97-AF65-F5344CB8AC3E}">
        <p14:creationId xmlns:p14="http://schemas.microsoft.com/office/powerpoint/2010/main" val="2173068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1B6059EC-B311-A9D5-6926-2D9A4BFC4692}"/>
            </a:ext>
          </a:extLst>
        </p:cNvPr>
        <p:cNvGrpSpPr/>
        <p:nvPr/>
      </p:nvGrpSpPr>
      <p:grpSpPr>
        <a:xfrm>
          <a:off x="0" y="0"/>
          <a:ext cx="0" cy="0"/>
          <a:chOff x="0" y="0"/>
          <a:chExt cx="0" cy="0"/>
        </a:xfrm>
      </p:grpSpPr>
      <p:sp>
        <p:nvSpPr>
          <p:cNvPr id="66" name="Google Shape;66;p14">
            <a:extLst>
              <a:ext uri="{FF2B5EF4-FFF2-40B4-BE49-F238E27FC236}">
                <a16:creationId xmlns:a16="http://schemas.microsoft.com/office/drawing/2014/main" id="{A4B1BB83-A57B-73A1-2827-2BEFA0C18528}"/>
              </a:ext>
            </a:extLst>
          </p:cNvPr>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Overview and Goal</a:t>
            </a:r>
            <a:endParaRPr>
              <a:latin typeface="Calibri"/>
              <a:ea typeface="Calibri"/>
              <a:cs typeface="Calibri"/>
              <a:sym typeface="Calibri"/>
            </a:endParaRPr>
          </a:p>
        </p:txBody>
      </p:sp>
      <p:sp>
        <p:nvSpPr>
          <p:cNvPr id="67" name="Google Shape;67;p14">
            <a:extLst>
              <a:ext uri="{FF2B5EF4-FFF2-40B4-BE49-F238E27FC236}">
                <a16:creationId xmlns:a16="http://schemas.microsoft.com/office/drawing/2014/main" id="{85131A39-F10D-06A9-8671-45058AEF7693}"/>
              </a:ext>
            </a:extLst>
          </p:cNvPr>
          <p:cNvSpPr txBox="1">
            <a:spLocks noGrp="1"/>
          </p:cNvSpPr>
          <p:nvPr>
            <p:ph type="body" idx="1"/>
          </p:nvPr>
        </p:nvSpPr>
        <p:spPr>
          <a:xfrm>
            <a:off x="68949" y="587450"/>
            <a:ext cx="5201860" cy="452124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US" sz="1400">
                <a:solidFill>
                  <a:srgbClr val="0C0C0C"/>
                </a:solidFill>
                <a:latin typeface="Calibri"/>
                <a:ea typeface="Calibri"/>
                <a:cs typeface="Calibri"/>
                <a:sym typeface="Calibri"/>
              </a:rPr>
              <a:t>Numerical models like the Noah Land Surface Model (Noah-LSM) are growing in resolution, complexity, and computational cost with time.</a:t>
            </a:r>
          </a:p>
          <a:p>
            <a:pPr marL="0" lvl="0" indent="0" algn="l" rtl="0">
              <a:lnSpc>
                <a:spcPct val="80000"/>
              </a:lnSpc>
              <a:spcBef>
                <a:spcPts val="0"/>
              </a:spcBef>
              <a:spcAft>
                <a:spcPts val="0"/>
              </a:spcAft>
              <a:buNone/>
            </a:pPr>
            <a:endParaRPr lang="en-US" sz="14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1400">
                <a:solidFill>
                  <a:srgbClr val="0C0C0C"/>
                </a:solidFill>
                <a:latin typeface="Calibri"/>
                <a:ea typeface="Calibri"/>
                <a:cs typeface="Calibri"/>
                <a:sym typeface="Calibri"/>
              </a:rPr>
              <a:t>As such, there is a need for data-driven modeling techniques that can be quickly evaluated in a simple computing environment, which allows users to generate quick ensemble estimates and evaluate custom forecasts. These must also be physically valid + interpretable.</a:t>
            </a:r>
          </a:p>
          <a:p>
            <a:pPr marL="0" lvl="0" indent="0" algn="l" rtl="0">
              <a:lnSpc>
                <a:spcPct val="80000"/>
              </a:lnSpc>
              <a:spcBef>
                <a:spcPts val="0"/>
              </a:spcBef>
              <a:spcAft>
                <a:spcPts val="0"/>
              </a:spcAft>
              <a:buNone/>
            </a:pPr>
            <a:endParaRPr lang="en-US" sz="14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1400" b="1">
                <a:solidFill>
                  <a:srgbClr val="0C0C0C"/>
                </a:solidFill>
                <a:latin typeface="Calibri"/>
                <a:ea typeface="Calibri"/>
                <a:cs typeface="Calibri"/>
                <a:sym typeface="Calibri"/>
              </a:rPr>
              <a:t>Hypothesis</a:t>
            </a:r>
            <a:r>
              <a:rPr lang="en-US" sz="1400">
                <a:solidFill>
                  <a:srgbClr val="0C0C0C"/>
                </a:solidFill>
                <a:latin typeface="Calibri"/>
                <a:ea typeface="Calibri"/>
                <a:cs typeface="Calibri"/>
                <a:sym typeface="Calibri"/>
              </a:rPr>
              <a:t>:</a:t>
            </a:r>
          </a:p>
          <a:p>
            <a:pPr marL="342900">
              <a:lnSpc>
                <a:spcPct val="80000"/>
              </a:lnSpc>
              <a:buFont typeface="+mj-lt"/>
              <a:buAutoNum type="arabicPeriod"/>
            </a:pPr>
            <a:r>
              <a:rPr lang="en-US" sz="1400">
                <a:solidFill>
                  <a:srgbClr val="0C0C0C"/>
                </a:solidFill>
                <a:latin typeface="Calibri"/>
                <a:ea typeface="Calibri"/>
                <a:cs typeface="Calibri"/>
                <a:sym typeface="Calibri"/>
              </a:rPr>
              <a:t>Artificial Neural Networks (ANNs) can emulate the soil</a:t>
            </a:r>
            <a:br>
              <a:rPr lang="en-US" sz="1400">
                <a:solidFill>
                  <a:srgbClr val="0C0C0C"/>
                </a:solidFill>
                <a:latin typeface="Calibri"/>
                <a:ea typeface="Calibri"/>
                <a:cs typeface="Calibri"/>
                <a:sym typeface="Calibri"/>
              </a:rPr>
            </a:br>
            <a:r>
              <a:rPr lang="en-US" sz="1400">
                <a:solidFill>
                  <a:srgbClr val="0C0C0C"/>
                </a:solidFill>
                <a:latin typeface="Calibri"/>
                <a:ea typeface="Calibri"/>
                <a:cs typeface="Calibri"/>
                <a:sym typeface="Calibri"/>
              </a:rPr>
              <a:t>moisture dynamics of Noah-LSM.</a:t>
            </a:r>
          </a:p>
          <a:p>
            <a:pPr marL="342900">
              <a:lnSpc>
                <a:spcPct val="80000"/>
              </a:lnSpc>
              <a:buFont typeface="+mj-lt"/>
              <a:buAutoNum type="arabicPeriod"/>
            </a:pPr>
            <a:r>
              <a:rPr lang="en-US" sz="1400">
                <a:solidFill>
                  <a:srgbClr val="0C0C0C"/>
                </a:solidFill>
                <a:latin typeface="Calibri"/>
                <a:ea typeface="Calibri"/>
                <a:cs typeface="Calibri"/>
                <a:sym typeface="Calibri"/>
              </a:rPr>
              <a:t>Physical reasoning can be applied to the interpret the predictions from ANNs.</a:t>
            </a:r>
          </a:p>
          <a:p>
            <a:pPr marL="342900">
              <a:lnSpc>
                <a:spcPct val="80000"/>
              </a:lnSpc>
              <a:buFont typeface="+mj-lt"/>
              <a:buAutoNum type="arabicPeriod"/>
            </a:pPr>
            <a:r>
              <a:rPr lang="en-US" sz="1400">
                <a:solidFill>
                  <a:srgbClr val="0C0C0C"/>
                </a:solidFill>
                <a:latin typeface="Calibri"/>
                <a:ea typeface="Calibri"/>
                <a:cs typeface="Calibri"/>
                <a:sym typeface="Calibri"/>
              </a:rPr>
              <a:t>Custom manipulations to the ANN training process can improve their ability to make accurate predictions.</a:t>
            </a:r>
          </a:p>
          <a:p>
            <a:pPr marL="0" indent="0">
              <a:lnSpc>
                <a:spcPct val="80000"/>
              </a:lnSpc>
              <a:buNone/>
            </a:pPr>
            <a:endParaRPr lang="en-US" sz="1400">
              <a:solidFill>
                <a:srgbClr val="0C0C0C"/>
              </a:solidFill>
              <a:latin typeface="Calibri"/>
              <a:ea typeface="Calibri"/>
              <a:cs typeface="Calibri"/>
              <a:sym typeface="Calibri"/>
            </a:endParaRPr>
          </a:p>
          <a:p>
            <a:pPr marL="0" indent="0">
              <a:lnSpc>
                <a:spcPct val="80000"/>
              </a:lnSpc>
              <a:buNone/>
            </a:pPr>
            <a:r>
              <a:rPr lang="en-US" sz="1400" b="1">
                <a:solidFill>
                  <a:srgbClr val="0C0C0C"/>
                </a:solidFill>
                <a:latin typeface="Calibri"/>
                <a:ea typeface="Calibri"/>
                <a:cs typeface="Calibri"/>
                <a:sym typeface="Calibri"/>
              </a:rPr>
              <a:t>Previous literature uses ANNs to:</a:t>
            </a:r>
          </a:p>
          <a:p>
            <a:pPr marL="285750" indent="-285750">
              <a:lnSpc>
                <a:spcPct val="80000"/>
              </a:lnSpc>
            </a:pPr>
            <a:r>
              <a:rPr lang="en-US" sz="1400">
                <a:solidFill>
                  <a:srgbClr val="0C0C0C"/>
                </a:solidFill>
                <a:latin typeface="Calibri"/>
                <a:ea typeface="Calibri"/>
                <a:cs typeface="Calibri"/>
                <a:sym typeface="Calibri"/>
              </a:rPr>
              <a:t>Simulate rainfall/runoff for a catchment (Kratzert et al., 2018)</a:t>
            </a:r>
          </a:p>
          <a:p>
            <a:pPr marL="285750" indent="-285750">
              <a:lnSpc>
                <a:spcPct val="80000"/>
              </a:lnSpc>
            </a:pPr>
            <a:r>
              <a:rPr lang="en-US" sz="1400">
                <a:solidFill>
                  <a:srgbClr val="0C0C0C"/>
                </a:solidFill>
                <a:latin typeface="Calibri"/>
                <a:ea typeface="Calibri"/>
                <a:cs typeface="Calibri"/>
                <a:sym typeface="Calibri"/>
              </a:rPr>
              <a:t>Short-term single-layer soil emulation (Filipovic et al., 2022)</a:t>
            </a:r>
          </a:p>
          <a:p>
            <a:pPr marL="285750" indent="-285750">
              <a:lnSpc>
                <a:spcPct val="80000"/>
              </a:lnSpc>
            </a:pPr>
            <a:r>
              <a:rPr lang="en-US" sz="1400">
                <a:solidFill>
                  <a:srgbClr val="0C0C0C"/>
                </a:solidFill>
                <a:latin typeface="Calibri"/>
                <a:ea typeface="Calibri"/>
                <a:cs typeface="Calibri"/>
                <a:sym typeface="Calibri"/>
              </a:rPr>
              <a:t>Generalize from in-situ observations (O. &amp; Orth, 2021) </a:t>
            </a:r>
          </a:p>
          <a:p>
            <a:pPr marL="0" indent="0">
              <a:lnSpc>
                <a:spcPct val="80000"/>
              </a:lnSpc>
              <a:buNone/>
            </a:pPr>
            <a:endParaRPr lang="en-US" sz="1400" b="1">
              <a:solidFill>
                <a:srgbClr val="0C0C0C"/>
              </a:solidFill>
              <a:latin typeface="Calibri"/>
              <a:ea typeface="Calibri"/>
              <a:cs typeface="Calibri"/>
              <a:sym typeface="Calibri"/>
            </a:endParaRPr>
          </a:p>
          <a:p>
            <a:pPr marL="0" indent="0">
              <a:lnSpc>
                <a:spcPct val="80000"/>
              </a:lnSpc>
              <a:buNone/>
            </a:pPr>
            <a:r>
              <a:rPr lang="en-US" sz="1400" b="1">
                <a:solidFill>
                  <a:srgbClr val="0C0C0C"/>
                </a:solidFill>
                <a:latin typeface="Calibri"/>
                <a:ea typeface="Calibri"/>
                <a:cs typeface="Calibri"/>
                <a:sym typeface="Calibri"/>
              </a:rPr>
              <a:t>This is the first effort we are aware of that uses ANNs to emulate a multi-layered land surface model at high temporal resolution (1 hour) for more than a handful of timesteps (predicting to 2 weeks).</a:t>
            </a:r>
          </a:p>
        </p:txBody>
      </p:sp>
      <p:grpSp>
        <p:nvGrpSpPr>
          <p:cNvPr id="31" name="Group 30">
            <a:extLst>
              <a:ext uri="{FF2B5EF4-FFF2-40B4-BE49-F238E27FC236}">
                <a16:creationId xmlns:a16="http://schemas.microsoft.com/office/drawing/2014/main" id="{2FB28C56-A591-0913-9440-D36C7E32A87C}"/>
              </a:ext>
            </a:extLst>
          </p:cNvPr>
          <p:cNvGrpSpPr/>
          <p:nvPr/>
        </p:nvGrpSpPr>
        <p:grpSpPr>
          <a:xfrm>
            <a:off x="4950294" y="83736"/>
            <a:ext cx="4407344" cy="2455454"/>
            <a:chOff x="4219770" y="44621"/>
            <a:chExt cx="4948260" cy="2756813"/>
          </a:xfrm>
        </p:grpSpPr>
        <p:cxnSp>
          <p:nvCxnSpPr>
            <p:cNvPr id="32" name="Google Shape;76;p15">
              <a:extLst>
                <a:ext uri="{FF2B5EF4-FFF2-40B4-BE49-F238E27FC236}">
                  <a16:creationId xmlns:a16="http://schemas.microsoft.com/office/drawing/2014/main" id="{7CEA032F-C8A1-99CB-3FD0-E9AD117B32D3}"/>
                </a:ext>
              </a:extLst>
            </p:cNvPr>
            <p:cNvCxnSpPr/>
            <p:nvPr/>
          </p:nvCxnSpPr>
          <p:spPr>
            <a:xfrm rot="10800000">
              <a:off x="6354265" y="1145609"/>
              <a:ext cx="0" cy="214800"/>
            </a:xfrm>
            <a:prstGeom prst="straightConnector1">
              <a:avLst/>
            </a:prstGeom>
            <a:noFill/>
            <a:ln w="28575" cap="flat" cmpd="sng">
              <a:solidFill>
                <a:srgbClr val="0B5394"/>
              </a:solidFill>
              <a:prstDash val="solid"/>
              <a:round/>
              <a:headEnd type="none" w="sm" len="sm"/>
              <a:tailEnd type="triangle" w="med" len="med"/>
            </a:ln>
          </p:spPr>
        </p:cxnSp>
        <p:cxnSp>
          <p:nvCxnSpPr>
            <p:cNvPr id="33" name="Google Shape;77;p15">
              <a:extLst>
                <a:ext uri="{FF2B5EF4-FFF2-40B4-BE49-F238E27FC236}">
                  <a16:creationId xmlns:a16="http://schemas.microsoft.com/office/drawing/2014/main" id="{F73B1049-7C86-BEBD-9A37-41E0661A2F27}"/>
                </a:ext>
              </a:extLst>
            </p:cNvPr>
            <p:cNvCxnSpPr/>
            <p:nvPr/>
          </p:nvCxnSpPr>
          <p:spPr>
            <a:xfrm>
              <a:off x="7297270" y="540502"/>
              <a:ext cx="0" cy="268500"/>
            </a:xfrm>
            <a:prstGeom prst="straightConnector1">
              <a:avLst/>
            </a:prstGeom>
            <a:noFill/>
            <a:ln w="28575" cap="flat" cmpd="sng">
              <a:solidFill>
                <a:srgbClr val="0B5394"/>
              </a:solidFill>
              <a:prstDash val="solid"/>
              <a:round/>
              <a:headEnd type="none" w="sm" len="sm"/>
              <a:tailEnd type="triangle" w="med" len="med"/>
            </a:ln>
          </p:spPr>
        </p:cxnSp>
        <p:cxnSp>
          <p:nvCxnSpPr>
            <p:cNvPr id="34" name="Google Shape;78;p15">
              <a:extLst>
                <a:ext uri="{FF2B5EF4-FFF2-40B4-BE49-F238E27FC236}">
                  <a16:creationId xmlns:a16="http://schemas.microsoft.com/office/drawing/2014/main" id="{1FB81536-A068-1403-E0A0-84D5CB9805BA}"/>
                </a:ext>
              </a:extLst>
            </p:cNvPr>
            <p:cNvCxnSpPr/>
            <p:nvPr/>
          </p:nvCxnSpPr>
          <p:spPr>
            <a:xfrm rot="10800000">
              <a:off x="4920969" y="1483916"/>
              <a:ext cx="276900" cy="0"/>
            </a:xfrm>
            <a:prstGeom prst="straightConnector1">
              <a:avLst/>
            </a:prstGeom>
            <a:noFill/>
            <a:ln w="28575" cap="flat" cmpd="sng">
              <a:solidFill>
                <a:srgbClr val="0B5394"/>
              </a:solidFill>
              <a:prstDash val="solid"/>
              <a:round/>
              <a:headEnd type="none" w="sm" len="sm"/>
              <a:tailEnd type="triangle" w="med" len="med"/>
            </a:ln>
          </p:spPr>
        </p:cxnSp>
        <p:pic>
          <p:nvPicPr>
            <p:cNvPr id="35" name="Google Shape;79;p15">
              <a:extLst>
                <a:ext uri="{FF2B5EF4-FFF2-40B4-BE49-F238E27FC236}">
                  <a16:creationId xmlns:a16="http://schemas.microsoft.com/office/drawing/2014/main" id="{6A3C8F4C-6405-7C30-7972-EA16A97A0E9A}"/>
                </a:ext>
              </a:extLst>
            </p:cNvPr>
            <p:cNvPicPr preferRelativeResize="0"/>
            <p:nvPr/>
          </p:nvPicPr>
          <p:blipFill rotWithShape="1">
            <a:blip r:embed="rId3">
              <a:alphaModFix/>
            </a:blip>
            <a:srcRect/>
            <a:stretch/>
          </p:blipFill>
          <p:spPr>
            <a:xfrm>
              <a:off x="7303394" y="482503"/>
              <a:ext cx="773573" cy="1208720"/>
            </a:xfrm>
            <a:prstGeom prst="rect">
              <a:avLst/>
            </a:prstGeom>
            <a:noFill/>
            <a:ln>
              <a:noFill/>
            </a:ln>
          </p:spPr>
        </p:pic>
        <p:pic>
          <p:nvPicPr>
            <p:cNvPr id="36" name="Google Shape;80;p15">
              <a:extLst>
                <a:ext uri="{FF2B5EF4-FFF2-40B4-BE49-F238E27FC236}">
                  <a16:creationId xmlns:a16="http://schemas.microsoft.com/office/drawing/2014/main" id="{A3667370-93AF-8774-4A06-DCA02ACE25E7}"/>
                </a:ext>
              </a:extLst>
            </p:cNvPr>
            <p:cNvPicPr preferRelativeResize="0"/>
            <p:nvPr/>
          </p:nvPicPr>
          <p:blipFill rotWithShape="1">
            <a:blip r:embed="rId3">
              <a:alphaModFix/>
            </a:blip>
            <a:srcRect/>
            <a:stretch/>
          </p:blipFill>
          <p:spPr>
            <a:xfrm>
              <a:off x="7055953" y="632718"/>
              <a:ext cx="773573" cy="1208720"/>
            </a:xfrm>
            <a:prstGeom prst="rect">
              <a:avLst/>
            </a:prstGeom>
            <a:noFill/>
            <a:ln>
              <a:noFill/>
            </a:ln>
          </p:spPr>
        </p:pic>
        <p:pic>
          <p:nvPicPr>
            <p:cNvPr id="37" name="Google Shape;81;p15">
              <a:extLst>
                <a:ext uri="{FF2B5EF4-FFF2-40B4-BE49-F238E27FC236}">
                  <a16:creationId xmlns:a16="http://schemas.microsoft.com/office/drawing/2014/main" id="{58356D81-5AD0-D92C-F4D4-11123D98D3CC}"/>
                </a:ext>
              </a:extLst>
            </p:cNvPr>
            <p:cNvPicPr preferRelativeResize="0"/>
            <p:nvPr/>
          </p:nvPicPr>
          <p:blipFill rotWithShape="1">
            <a:blip r:embed="rId3">
              <a:alphaModFix/>
            </a:blip>
            <a:srcRect/>
            <a:stretch/>
          </p:blipFill>
          <p:spPr>
            <a:xfrm>
              <a:off x="7681659" y="579476"/>
              <a:ext cx="773573" cy="1208720"/>
            </a:xfrm>
            <a:prstGeom prst="rect">
              <a:avLst/>
            </a:prstGeom>
            <a:noFill/>
            <a:ln>
              <a:noFill/>
            </a:ln>
          </p:spPr>
        </p:pic>
        <p:pic>
          <p:nvPicPr>
            <p:cNvPr id="38" name="Google Shape;82;p15">
              <a:extLst>
                <a:ext uri="{FF2B5EF4-FFF2-40B4-BE49-F238E27FC236}">
                  <a16:creationId xmlns:a16="http://schemas.microsoft.com/office/drawing/2014/main" id="{4784DBEA-D00F-177C-2115-6E2F29F775D0}"/>
                </a:ext>
              </a:extLst>
            </p:cNvPr>
            <p:cNvPicPr preferRelativeResize="0"/>
            <p:nvPr/>
          </p:nvPicPr>
          <p:blipFill rotWithShape="1">
            <a:blip r:embed="rId3">
              <a:alphaModFix/>
            </a:blip>
            <a:srcRect/>
            <a:stretch/>
          </p:blipFill>
          <p:spPr>
            <a:xfrm>
              <a:off x="8067845" y="482503"/>
              <a:ext cx="773573" cy="1208720"/>
            </a:xfrm>
            <a:prstGeom prst="rect">
              <a:avLst/>
            </a:prstGeom>
            <a:noFill/>
            <a:ln>
              <a:noFill/>
            </a:ln>
          </p:spPr>
        </p:pic>
        <p:sp>
          <p:nvSpPr>
            <p:cNvPr id="39" name="Google Shape;83;p15">
              <a:extLst>
                <a:ext uri="{FF2B5EF4-FFF2-40B4-BE49-F238E27FC236}">
                  <a16:creationId xmlns:a16="http://schemas.microsoft.com/office/drawing/2014/main" id="{22C3B221-1967-6C84-DE7C-185AB28DBC18}"/>
                </a:ext>
              </a:extLst>
            </p:cNvPr>
            <p:cNvSpPr/>
            <p:nvPr/>
          </p:nvSpPr>
          <p:spPr>
            <a:xfrm>
              <a:off x="5125434" y="1586328"/>
              <a:ext cx="3579600" cy="1208700"/>
            </a:xfrm>
            <a:prstGeom prst="rect">
              <a:avLst/>
            </a:prstGeom>
            <a:gradFill>
              <a:gsLst>
                <a:gs pos="0">
                  <a:srgbClr val="6AA84F"/>
                </a:gs>
                <a:gs pos="9000">
                  <a:srgbClr val="E1A059"/>
                </a:gs>
                <a:gs pos="23000">
                  <a:srgbClr val="DA8930"/>
                </a:gs>
                <a:gs pos="42000">
                  <a:srgbClr val="783F04"/>
                </a:gs>
                <a:gs pos="61000">
                  <a:srgbClr val="6A3402"/>
                </a:gs>
                <a:gs pos="100000">
                  <a:srgbClr val="371800"/>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Calibri"/>
                <a:ea typeface="Calibri"/>
                <a:cs typeface="Calibri"/>
                <a:sym typeface="Calibri"/>
              </a:endParaRPr>
            </a:p>
          </p:txBody>
        </p:sp>
        <p:cxnSp>
          <p:nvCxnSpPr>
            <p:cNvPr id="40" name="Google Shape;84;p15">
              <a:extLst>
                <a:ext uri="{FF2B5EF4-FFF2-40B4-BE49-F238E27FC236}">
                  <a16:creationId xmlns:a16="http://schemas.microsoft.com/office/drawing/2014/main" id="{87F85279-A941-44A8-7E47-A2F533C3863F}"/>
                </a:ext>
              </a:extLst>
            </p:cNvPr>
            <p:cNvCxnSpPr/>
            <p:nvPr/>
          </p:nvCxnSpPr>
          <p:spPr>
            <a:xfrm>
              <a:off x="5087195" y="1591482"/>
              <a:ext cx="0" cy="1198500"/>
            </a:xfrm>
            <a:prstGeom prst="straightConnector1">
              <a:avLst/>
            </a:prstGeom>
            <a:noFill/>
            <a:ln w="28575" cap="flat" cmpd="sng">
              <a:solidFill>
                <a:srgbClr val="44546A"/>
              </a:solidFill>
              <a:prstDash val="solid"/>
              <a:round/>
              <a:headEnd type="none" w="sm" len="sm"/>
              <a:tailEnd type="none" w="sm" len="sm"/>
            </a:ln>
          </p:spPr>
        </p:cxnSp>
        <p:cxnSp>
          <p:nvCxnSpPr>
            <p:cNvPr id="41" name="Google Shape;85;p15">
              <a:extLst>
                <a:ext uri="{FF2B5EF4-FFF2-40B4-BE49-F238E27FC236}">
                  <a16:creationId xmlns:a16="http://schemas.microsoft.com/office/drawing/2014/main" id="{1A5531A5-1E20-094C-67A8-4B70D0A51C56}"/>
                </a:ext>
              </a:extLst>
            </p:cNvPr>
            <p:cNvCxnSpPr/>
            <p:nvPr/>
          </p:nvCxnSpPr>
          <p:spPr>
            <a:xfrm>
              <a:off x="4948956" y="1597655"/>
              <a:ext cx="124200" cy="0"/>
            </a:xfrm>
            <a:prstGeom prst="straightConnector1">
              <a:avLst/>
            </a:prstGeom>
            <a:noFill/>
            <a:ln w="28575" cap="flat" cmpd="sng">
              <a:solidFill>
                <a:srgbClr val="44546A"/>
              </a:solidFill>
              <a:prstDash val="solid"/>
              <a:round/>
              <a:headEnd type="none" w="sm" len="sm"/>
              <a:tailEnd type="none" w="sm" len="sm"/>
            </a:ln>
          </p:spPr>
        </p:cxnSp>
        <p:cxnSp>
          <p:nvCxnSpPr>
            <p:cNvPr id="42" name="Google Shape;86;p15">
              <a:extLst>
                <a:ext uri="{FF2B5EF4-FFF2-40B4-BE49-F238E27FC236}">
                  <a16:creationId xmlns:a16="http://schemas.microsoft.com/office/drawing/2014/main" id="{5B595D25-CF94-3A5B-CF30-D7F5A27DD7B8}"/>
                </a:ext>
              </a:extLst>
            </p:cNvPr>
            <p:cNvCxnSpPr/>
            <p:nvPr/>
          </p:nvCxnSpPr>
          <p:spPr>
            <a:xfrm>
              <a:off x="4948956" y="1691223"/>
              <a:ext cx="124200" cy="0"/>
            </a:xfrm>
            <a:prstGeom prst="straightConnector1">
              <a:avLst/>
            </a:prstGeom>
            <a:noFill/>
            <a:ln w="28575" cap="flat" cmpd="sng">
              <a:solidFill>
                <a:srgbClr val="44546A"/>
              </a:solidFill>
              <a:prstDash val="solid"/>
              <a:round/>
              <a:headEnd type="none" w="sm" len="sm"/>
              <a:tailEnd type="none" w="sm" len="sm"/>
            </a:ln>
          </p:spPr>
        </p:cxnSp>
        <p:cxnSp>
          <p:nvCxnSpPr>
            <p:cNvPr id="43" name="Google Shape;87;p15">
              <a:extLst>
                <a:ext uri="{FF2B5EF4-FFF2-40B4-BE49-F238E27FC236}">
                  <a16:creationId xmlns:a16="http://schemas.microsoft.com/office/drawing/2014/main" id="{A97D52CD-1968-3EC7-0A51-6D1F8FA202D3}"/>
                </a:ext>
              </a:extLst>
            </p:cNvPr>
            <p:cNvCxnSpPr/>
            <p:nvPr/>
          </p:nvCxnSpPr>
          <p:spPr>
            <a:xfrm>
              <a:off x="4948956" y="1874255"/>
              <a:ext cx="124200" cy="0"/>
            </a:xfrm>
            <a:prstGeom prst="straightConnector1">
              <a:avLst/>
            </a:prstGeom>
            <a:noFill/>
            <a:ln w="28575" cap="flat" cmpd="sng">
              <a:solidFill>
                <a:srgbClr val="44546A"/>
              </a:solidFill>
              <a:prstDash val="solid"/>
              <a:round/>
              <a:headEnd type="none" w="sm" len="sm"/>
              <a:tailEnd type="none" w="sm" len="sm"/>
            </a:ln>
          </p:spPr>
        </p:cxnSp>
        <p:cxnSp>
          <p:nvCxnSpPr>
            <p:cNvPr id="44" name="Google Shape;88;p15">
              <a:extLst>
                <a:ext uri="{FF2B5EF4-FFF2-40B4-BE49-F238E27FC236}">
                  <a16:creationId xmlns:a16="http://schemas.microsoft.com/office/drawing/2014/main" id="{08C4E94D-4D3F-E56B-8E6E-114A66A9ADEA}"/>
                </a:ext>
              </a:extLst>
            </p:cNvPr>
            <p:cNvCxnSpPr/>
            <p:nvPr/>
          </p:nvCxnSpPr>
          <p:spPr>
            <a:xfrm>
              <a:off x="4948956" y="2190688"/>
              <a:ext cx="124200" cy="0"/>
            </a:xfrm>
            <a:prstGeom prst="straightConnector1">
              <a:avLst/>
            </a:prstGeom>
            <a:noFill/>
            <a:ln w="28575" cap="flat" cmpd="sng">
              <a:solidFill>
                <a:srgbClr val="44546A"/>
              </a:solidFill>
              <a:prstDash val="solid"/>
              <a:round/>
              <a:headEnd type="none" w="sm" len="sm"/>
              <a:tailEnd type="none" w="sm" len="sm"/>
            </a:ln>
          </p:spPr>
        </p:cxnSp>
        <p:cxnSp>
          <p:nvCxnSpPr>
            <p:cNvPr id="45" name="Google Shape;90;p15">
              <a:extLst>
                <a:ext uri="{FF2B5EF4-FFF2-40B4-BE49-F238E27FC236}">
                  <a16:creationId xmlns:a16="http://schemas.microsoft.com/office/drawing/2014/main" id="{E2E5531E-032D-AACA-4F60-8E34872EF219}"/>
                </a:ext>
              </a:extLst>
            </p:cNvPr>
            <p:cNvCxnSpPr/>
            <p:nvPr/>
          </p:nvCxnSpPr>
          <p:spPr>
            <a:xfrm>
              <a:off x="8841396" y="1588905"/>
              <a:ext cx="0" cy="1198500"/>
            </a:xfrm>
            <a:prstGeom prst="straightConnector1">
              <a:avLst/>
            </a:prstGeom>
            <a:noFill/>
            <a:ln w="28575" cap="flat" cmpd="sng">
              <a:solidFill>
                <a:srgbClr val="44546A"/>
              </a:solidFill>
              <a:prstDash val="solid"/>
              <a:round/>
              <a:headEnd type="none" w="sm" len="sm"/>
              <a:tailEnd type="none" w="sm" len="sm"/>
            </a:ln>
          </p:spPr>
        </p:cxnSp>
        <p:cxnSp>
          <p:nvCxnSpPr>
            <p:cNvPr id="46" name="Google Shape;91;p15">
              <a:extLst>
                <a:ext uri="{FF2B5EF4-FFF2-40B4-BE49-F238E27FC236}">
                  <a16:creationId xmlns:a16="http://schemas.microsoft.com/office/drawing/2014/main" id="{856E419E-F253-4E6F-4798-7035697A61EB}"/>
                </a:ext>
              </a:extLst>
            </p:cNvPr>
            <p:cNvCxnSpPr/>
            <p:nvPr/>
          </p:nvCxnSpPr>
          <p:spPr>
            <a:xfrm>
              <a:off x="8779356" y="1595078"/>
              <a:ext cx="124200" cy="0"/>
            </a:xfrm>
            <a:prstGeom prst="straightConnector1">
              <a:avLst/>
            </a:prstGeom>
            <a:noFill/>
            <a:ln w="28575" cap="flat" cmpd="sng">
              <a:solidFill>
                <a:srgbClr val="44546A"/>
              </a:solidFill>
              <a:prstDash val="solid"/>
              <a:round/>
              <a:headEnd type="none" w="sm" len="sm"/>
              <a:tailEnd type="none" w="sm" len="sm"/>
            </a:ln>
          </p:spPr>
        </p:cxnSp>
        <p:cxnSp>
          <p:nvCxnSpPr>
            <p:cNvPr id="47" name="Google Shape;92;p15">
              <a:extLst>
                <a:ext uri="{FF2B5EF4-FFF2-40B4-BE49-F238E27FC236}">
                  <a16:creationId xmlns:a16="http://schemas.microsoft.com/office/drawing/2014/main" id="{B4C4438C-E518-41CE-30CF-9DE2B642DC5C}"/>
                </a:ext>
              </a:extLst>
            </p:cNvPr>
            <p:cNvCxnSpPr/>
            <p:nvPr/>
          </p:nvCxnSpPr>
          <p:spPr>
            <a:xfrm>
              <a:off x="8779356" y="1688646"/>
              <a:ext cx="124200" cy="0"/>
            </a:xfrm>
            <a:prstGeom prst="straightConnector1">
              <a:avLst/>
            </a:prstGeom>
            <a:noFill/>
            <a:ln w="28575" cap="flat" cmpd="sng">
              <a:solidFill>
                <a:srgbClr val="44546A"/>
              </a:solidFill>
              <a:prstDash val="solid"/>
              <a:round/>
              <a:headEnd type="none" w="sm" len="sm"/>
              <a:tailEnd type="none" w="sm" len="sm"/>
            </a:ln>
          </p:spPr>
        </p:cxnSp>
        <p:cxnSp>
          <p:nvCxnSpPr>
            <p:cNvPr id="48" name="Google Shape;93;p15">
              <a:extLst>
                <a:ext uri="{FF2B5EF4-FFF2-40B4-BE49-F238E27FC236}">
                  <a16:creationId xmlns:a16="http://schemas.microsoft.com/office/drawing/2014/main" id="{1469F922-866D-A115-ABEB-0AC0BEBF8217}"/>
                </a:ext>
              </a:extLst>
            </p:cNvPr>
            <p:cNvCxnSpPr/>
            <p:nvPr/>
          </p:nvCxnSpPr>
          <p:spPr>
            <a:xfrm>
              <a:off x="8779356" y="1871678"/>
              <a:ext cx="124200" cy="0"/>
            </a:xfrm>
            <a:prstGeom prst="straightConnector1">
              <a:avLst/>
            </a:prstGeom>
            <a:noFill/>
            <a:ln w="28575" cap="flat" cmpd="sng">
              <a:solidFill>
                <a:srgbClr val="44546A"/>
              </a:solidFill>
              <a:prstDash val="solid"/>
              <a:round/>
              <a:headEnd type="none" w="sm" len="sm"/>
              <a:tailEnd type="none" w="sm" len="sm"/>
            </a:ln>
          </p:spPr>
        </p:cxnSp>
        <p:cxnSp>
          <p:nvCxnSpPr>
            <p:cNvPr id="49" name="Google Shape;94;p15">
              <a:extLst>
                <a:ext uri="{FF2B5EF4-FFF2-40B4-BE49-F238E27FC236}">
                  <a16:creationId xmlns:a16="http://schemas.microsoft.com/office/drawing/2014/main" id="{492942D7-4926-A875-6F3C-1A157047132D}"/>
                </a:ext>
              </a:extLst>
            </p:cNvPr>
            <p:cNvCxnSpPr/>
            <p:nvPr/>
          </p:nvCxnSpPr>
          <p:spPr>
            <a:xfrm>
              <a:off x="8779356" y="2188111"/>
              <a:ext cx="124200" cy="0"/>
            </a:xfrm>
            <a:prstGeom prst="straightConnector1">
              <a:avLst/>
            </a:prstGeom>
            <a:noFill/>
            <a:ln w="28575" cap="flat" cmpd="sng">
              <a:solidFill>
                <a:srgbClr val="44546A"/>
              </a:solidFill>
              <a:prstDash val="solid"/>
              <a:round/>
              <a:headEnd type="none" w="sm" len="sm"/>
              <a:tailEnd type="none" w="sm" len="sm"/>
            </a:ln>
          </p:spPr>
        </p:cxnSp>
        <p:cxnSp>
          <p:nvCxnSpPr>
            <p:cNvPr id="50" name="Google Shape;96;p15">
              <a:extLst>
                <a:ext uri="{FF2B5EF4-FFF2-40B4-BE49-F238E27FC236}">
                  <a16:creationId xmlns:a16="http://schemas.microsoft.com/office/drawing/2014/main" id="{06796CD6-2D92-4F89-5CC6-1BC71EE21131}"/>
                </a:ext>
              </a:extLst>
            </p:cNvPr>
            <p:cNvCxnSpPr/>
            <p:nvPr/>
          </p:nvCxnSpPr>
          <p:spPr>
            <a:xfrm>
              <a:off x="5656085" y="2505658"/>
              <a:ext cx="0" cy="268500"/>
            </a:xfrm>
            <a:prstGeom prst="straightConnector1">
              <a:avLst/>
            </a:prstGeom>
            <a:noFill/>
            <a:ln w="28575" cap="flat" cmpd="sng">
              <a:solidFill>
                <a:srgbClr val="9FC5E8"/>
              </a:solidFill>
              <a:prstDash val="solid"/>
              <a:round/>
              <a:headEnd type="none" w="sm" len="sm"/>
              <a:tailEnd type="triangle" w="med" len="med"/>
            </a:ln>
          </p:spPr>
        </p:cxnSp>
        <p:cxnSp>
          <p:nvCxnSpPr>
            <p:cNvPr id="51" name="Google Shape;97;p15">
              <a:extLst>
                <a:ext uri="{FF2B5EF4-FFF2-40B4-BE49-F238E27FC236}">
                  <a16:creationId xmlns:a16="http://schemas.microsoft.com/office/drawing/2014/main" id="{4BEE9906-2981-C75F-764B-428C84DDF666}"/>
                </a:ext>
              </a:extLst>
            </p:cNvPr>
            <p:cNvCxnSpPr/>
            <p:nvPr/>
          </p:nvCxnSpPr>
          <p:spPr>
            <a:xfrm>
              <a:off x="7538395" y="2296670"/>
              <a:ext cx="0" cy="268500"/>
            </a:xfrm>
            <a:prstGeom prst="straightConnector1">
              <a:avLst/>
            </a:prstGeom>
            <a:noFill/>
            <a:ln w="28575" cap="flat" cmpd="sng">
              <a:solidFill>
                <a:srgbClr val="9FC5E8"/>
              </a:solidFill>
              <a:prstDash val="solid"/>
              <a:round/>
              <a:headEnd type="none" w="sm" len="sm"/>
              <a:tailEnd type="triangle" w="med" len="med"/>
            </a:ln>
          </p:spPr>
        </p:cxnSp>
        <p:cxnSp>
          <p:nvCxnSpPr>
            <p:cNvPr id="52" name="Google Shape;98;p15">
              <a:extLst>
                <a:ext uri="{FF2B5EF4-FFF2-40B4-BE49-F238E27FC236}">
                  <a16:creationId xmlns:a16="http://schemas.microsoft.com/office/drawing/2014/main" id="{3F3C3976-EBDB-0193-CC3F-49547CF56737}"/>
                </a:ext>
              </a:extLst>
            </p:cNvPr>
            <p:cNvCxnSpPr/>
            <p:nvPr/>
          </p:nvCxnSpPr>
          <p:spPr>
            <a:xfrm rot="10800000">
              <a:off x="7534138" y="1903617"/>
              <a:ext cx="0" cy="280500"/>
            </a:xfrm>
            <a:prstGeom prst="straightConnector1">
              <a:avLst/>
            </a:prstGeom>
            <a:noFill/>
            <a:ln w="28575" cap="flat" cmpd="sng">
              <a:solidFill>
                <a:srgbClr val="9FC5E8"/>
              </a:solidFill>
              <a:prstDash val="solid"/>
              <a:round/>
              <a:headEnd type="none" w="sm" len="sm"/>
              <a:tailEnd type="triangle" w="med" len="med"/>
            </a:ln>
          </p:spPr>
        </p:cxnSp>
        <p:cxnSp>
          <p:nvCxnSpPr>
            <p:cNvPr id="53" name="Google Shape;99;p15">
              <a:extLst>
                <a:ext uri="{FF2B5EF4-FFF2-40B4-BE49-F238E27FC236}">
                  <a16:creationId xmlns:a16="http://schemas.microsoft.com/office/drawing/2014/main" id="{0A9A986F-2E15-0C21-5A44-A1748BAD934C}"/>
                </a:ext>
              </a:extLst>
            </p:cNvPr>
            <p:cNvCxnSpPr/>
            <p:nvPr/>
          </p:nvCxnSpPr>
          <p:spPr>
            <a:xfrm>
              <a:off x="5718235" y="1505868"/>
              <a:ext cx="0" cy="268500"/>
            </a:xfrm>
            <a:prstGeom prst="straightConnector1">
              <a:avLst/>
            </a:prstGeom>
            <a:noFill/>
            <a:ln w="28575" cap="flat" cmpd="sng">
              <a:solidFill>
                <a:srgbClr val="0B5394"/>
              </a:solidFill>
              <a:prstDash val="solid"/>
              <a:round/>
              <a:headEnd type="none" w="sm" len="sm"/>
              <a:tailEnd type="triangle" w="med" len="med"/>
            </a:ln>
          </p:spPr>
        </p:cxnSp>
        <p:cxnSp>
          <p:nvCxnSpPr>
            <p:cNvPr id="54" name="Google Shape;100;p15">
              <a:extLst>
                <a:ext uri="{FF2B5EF4-FFF2-40B4-BE49-F238E27FC236}">
                  <a16:creationId xmlns:a16="http://schemas.microsoft.com/office/drawing/2014/main" id="{90AD5E2E-B07E-B7F5-650B-9559E2AC70BD}"/>
                </a:ext>
              </a:extLst>
            </p:cNvPr>
            <p:cNvCxnSpPr/>
            <p:nvPr/>
          </p:nvCxnSpPr>
          <p:spPr>
            <a:xfrm rot="10800000">
              <a:off x="5156374" y="2445432"/>
              <a:ext cx="246900" cy="0"/>
            </a:xfrm>
            <a:prstGeom prst="straightConnector1">
              <a:avLst/>
            </a:prstGeom>
            <a:noFill/>
            <a:ln w="28575" cap="flat" cmpd="sng">
              <a:solidFill>
                <a:srgbClr val="9FC5E8"/>
              </a:solidFill>
              <a:prstDash val="solid"/>
              <a:round/>
              <a:headEnd type="none" w="sm" len="sm"/>
              <a:tailEnd type="triangle" w="med" len="med"/>
            </a:ln>
          </p:spPr>
        </p:cxnSp>
        <p:cxnSp>
          <p:nvCxnSpPr>
            <p:cNvPr id="55" name="Google Shape;101;p15">
              <a:extLst>
                <a:ext uri="{FF2B5EF4-FFF2-40B4-BE49-F238E27FC236}">
                  <a16:creationId xmlns:a16="http://schemas.microsoft.com/office/drawing/2014/main" id="{A659797B-EB74-4A28-4450-B9E0E603FB99}"/>
                </a:ext>
              </a:extLst>
            </p:cNvPr>
            <p:cNvCxnSpPr/>
            <p:nvPr/>
          </p:nvCxnSpPr>
          <p:spPr>
            <a:xfrm>
              <a:off x="5073034" y="1688646"/>
              <a:ext cx="3768300" cy="0"/>
            </a:xfrm>
            <a:prstGeom prst="straightConnector1">
              <a:avLst/>
            </a:prstGeom>
            <a:noFill/>
            <a:ln w="19050" cap="flat" cmpd="sng">
              <a:solidFill>
                <a:srgbClr val="000000"/>
              </a:solidFill>
              <a:prstDash val="dash"/>
              <a:round/>
              <a:headEnd type="none" w="sm" len="sm"/>
              <a:tailEnd type="none" w="sm" len="sm"/>
            </a:ln>
          </p:spPr>
        </p:cxnSp>
        <p:cxnSp>
          <p:nvCxnSpPr>
            <p:cNvPr id="56" name="Google Shape;102;p15">
              <a:extLst>
                <a:ext uri="{FF2B5EF4-FFF2-40B4-BE49-F238E27FC236}">
                  <a16:creationId xmlns:a16="http://schemas.microsoft.com/office/drawing/2014/main" id="{54466B2C-ADDE-9723-DA73-BB1836515EF5}"/>
                </a:ext>
              </a:extLst>
            </p:cNvPr>
            <p:cNvCxnSpPr/>
            <p:nvPr/>
          </p:nvCxnSpPr>
          <p:spPr>
            <a:xfrm>
              <a:off x="5010995" y="1871678"/>
              <a:ext cx="3768300" cy="0"/>
            </a:xfrm>
            <a:prstGeom prst="straightConnector1">
              <a:avLst/>
            </a:prstGeom>
            <a:noFill/>
            <a:ln w="19050" cap="flat" cmpd="sng">
              <a:solidFill>
                <a:srgbClr val="000000"/>
              </a:solidFill>
              <a:prstDash val="dash"/>
              <a:round/>
              <a:headEnd type="none" w="sm" len="sm"/>
              <a:tailEnd type="none" w="sm" len="sm"/>
            </a:ln>
          </p:spPr>
        </p:cxnSp>
        <p:cxnSp>
          <p:nvCxnSpPr>
            <p:cNvPr id="57" name="Google Shape;103;p15">
              <a:extLst>
                <a:ext uri="{FF2B5EF4-FFF2-40B4-BE49-F238E27FC236}">
                  <a16:creationId xmlns:a16="http://schemas.microsoft.com/office/drawing/2014/main" id="{B180F619-7CF8-3790-8C0B-5098A41B46E8}"/>
                </a:ext>
              </a:extLst>
            </p:cNvPr>
            <p:cNvCxnSpPr/>
            <p:nvPr/>
          </p:nvCxnSpPr>
          <p:spPr>
            <a:xfrm>
              <a:off x="5010995" y="2188111"/>
              <a:ext cx="3768300" cy="0"/>
            </a:xfrm>
            <a:prstGeom prst="straightConnector1">
              <a:avLst/>
            </a:prstGeom>
            <a:noFill/>
            <a:ln w="19050" cap="flat" cmpd="sng">
              <a:solidFill>
                <a:srgbClr val="000000"/>
              </a:solidFill>
              <a:prstDash val="dash"/>
              <a:round/>
              <a:headEnd type="none" w="sm" len="sm"/>
              <a:tailEnd type="none" w="sm" len="sm"/>
            </a:ln>
          </p:spPr>
        </p:cxnSp>
        <p:cxnSp>
          <p:nvCxnSpPr>
            <p:cNvPr id="58" name="Google Shape;105;p15">
              <a:extLst>
                <a:ext uri="{FF2B5EF4-FFF2-40B4-BE49-F238E27FC236}">
                  <a16:creationId xmlns:a16="http://schemas.microsoft.com/office/drawing/2014/main" id="{2A4FFA41-A050-22CC-F279-8E2DA2C21934}"/>
                </a:ext>
              </a:extLst>
            </p:cNvPr>
            <p:cNvCxnSpPr/>
            <p:nvPr/>
          </p:nvCxnSpPr>
          <p:spPr>
            <a:xfrm>
              <a:off x="5995487" y="842977"/>
              <a:ext cx="0" cy="268500"/>
            </a:xfrm>
            <a:prstGeom prst="straightConnector1">
              <a:avLst/>
            </a:prstGeom>
            <a:noFill/>
            <a:ln w="28575" cap="flat" cmpd="sng">
              <a:solidFill>
                <a:srgbClr val="0B5394"/>
              </a:solidFill>
              <a:prstDash val="solid"/>
              <a:round/>
              <a:headEnd type="none" w="sm" len="sm"/>
              <a:tailEnd type="triangle" w="med" len="med"/>
            </a:ln>
          </p:spPr>
        </p:cxnSp>
        <p:sp>
          <p:nvSpPr>
            <p:cNvPr id="59" name="Google Shape;106;p15">
              <a:extLst>
                <a:ext uri="{FF2B5EF4-FFF2-40B4-BE49-F238E27FC236}">
                  <a16:creationId xmlns:a16="http://schemas.microsoft.com/office/drawing/2014/main" id="{DE112953-C0DB-D126-28CF-E2C500348F54}"/>
                </a:ext>
              </a:extLst>
            </p:cNvPr>
            <p:cNvSpPr txBox="1"/>
            <p:nvPr/>
          </p:nvSpPr>
          <p:spPr>
            <a:xfrm>
              <a:off x="4786024" y="1340525"/>
              <a:ext cx="932400" cy="34551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runoff</a:t>
              </a:r>
              <a:endParaRPr sz="800" b="1" i="0" u="none" strike="noStrike" cap="none">
                <a:solidFill>
                  <a:srgbClr val="9FC5E8"/>
                </a:solidFill>
                <a:highlight>
                  <a:srgbClr val="000000"/>
                </a:highlight>
                <a:latin typeface="Calibri"/>
                <a:ea typeface="Calibri"/>
                <a:cs typeface="Calibri"/>
                <a:sym typeface="Calibri"/>
              </a:endParaRPr>
            </a:p>
          </p:txBody>
        </p:sp>
        <p:cxnSp>
          <p:nvCxnSpPr>
            <p:cNvPr id="60" name="Google Shape;107;p15">
              <a:extLst>
                <a:ext uri="{FF2B5EF4-FFF2-40B4-BE49-F238E27FC236}">
                  <a16:creationId xmlns:a16="http://schemas.microsoft.com/office/drawing/2014/main" id="{0AF851E3-6D14-C501-256E-5332EB8A7048}"/>
                </a:ext>
              </a:extLst>
            </p:cNvPr>
            <p:cNvCxnSpPr/>
            <p:nvPr/>
          </p:nvCxnSpPr>
          <p:spPr>
            <a:xfrm rot="10800000">
              <a:off x="8045543" y="1592123"/>
              <a:ext cx="0" cy="289800"/>
            </a:xfrm>
            <a:prstGeom prst="straightConnector1">
              <a:avLst/>
            </a:prstGeom>
            <a:noFill/>
            <a:ln w="28575" cap="flat" cmpd="sng">
              <a:solidFill>
                <a:srgbClr val="9FC5E8"/>
              </a:solidFill>
              <a:prstDash val="solid"/>
              <a:round/>
              <a:headEnd type="none" w="sm" len="sm"/>
              <a:tailEnd type="triangle" w="med" len="med"/>
            </a:ln>
          </p:spPr>
        </p:cxnSp>
        <p:sp>
          <p:nvSpPr>
            <p:cNvPr id="61" name="Google Shape;108;p15">
              <a:extLst>
                <a:ext uri="{FF2B5EF4-FFF2-40B4-BE49-F238E27FC236}">
                  <a16:creationId xmlns:a16="http://schemas.microsoft.com/office/drawing/2014/main" id="{932D1A0B-E2A1-B9A5-DA8F-308F9F6B2DD2}"/>
                </a:ext>
              </a:extLst>
            </p:cNvPr>
            <p:cNvSpPr txBox="1"/>
            <p:nvPr/>
          </p:nvSpPr>
          <p:spPr>
            <a:xfrm>
              <a:off x="7602185" y="1737132"/>
              <a:ext cx="932400" cy="34551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root uptake</a:t>
              </a:r>
              <a:endParaRPr sz="800" b="1" i="0" u="none" strike="noStrike" cap="none">
                <a:solidFill>
                  <a:srgbClr val="9FC5E8"/>
                </a:solidFill>
                <a:highlight>
                  <a:srgbClr val="000000"/>
                </a:highlight>
                <a:latin typeface="Calibri"/>
                <a:ea typeface="Calibri"/>
                <a:cs typeface="Calibri"/>
                <a:sym typeface="Calibri"/>
              </a:endParaRPr>
            </a:p>
          </p:txBody>
        </p:sp>
        <p:sp>
          <p:nvSpPr>
            <p:cNvPr id="62" name="Google Shape;109;p15">
              <a:extLst>
                <a:ext uri="{FF2B5EF4-FFF2-40B4-BE49-F238E27FC236}">
                  <a16:creationId xmlns:a16="http://schemas.microsoft.com/office/drawing/2014/main" id="{100CA9D9-D671-33A8-6C3E-7DB8A594835F}"/>
                </a:ext>
              </a:extLst>
            </p:cNvPr>
            <p:cNvSpPr txBox="1"/>
            <p:nvPr/>
          </p:nvSpPr>
          <p:spPr>
            <a:xfrm>
              <a:off x="7077048" y="1985644"/>
              <a:ext cx="922694" cy="49597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vertical moisture flux</a:t>
              </a:r>
              <a:endParaRPr sz="800" b="1" i="0" u="none" strike="noStrike" cap="none">
                <a:solidFill>
                  <a:srgbClr val="9FC5E8"/>
                </a:solidFill>
                <a:highlight>
                  <a:srgbClr val="000000"/>
                </a:highlight>
                <a:latin typeface="Calibri"/>
                <a:ea typeface="Calibri"/>
                <a:cs typeface="Calibri"/>
                <a:sym typeface="Calibri"/>
              </a:endParaRPr>
            </a:p>
          </p:txBody>
        </p:sp>
        <p:cxnSp>
          <p:nvCxnSpPr>
            <p:cNvPr id="63" name="Google Shape;110;p15">
              <a:extLst>
                <a:ext uri="{FF2B5EF4-FFF2-40B4-BE49-F238E27FC236}">
                  <a16:creationId xmlns:a16="http://schemas.microsoft.com/office/drawing/2014/main" id="{86D3BE7E-3228-CA4C-456D-457624BC93A1}"/>
                </a:ext>
              </a:extLst>
            </p:cNvPr>
            <p:cNvCxnSpPr/>
            <p:nvPr/>
          </p:nvCxnSpPr>
          <p:spPr>
            <a:xfrm rot="10800000">
              <a:off x="7124332" y="1328940"/>
              <a:ext cx="0" cy="273900"/>
            </a:xfrm>
            <a:prstGeom prst="straightConnector1">
              <a:avLst/>
            </a:prstGeom>
            <a:noFill/>
            <a:ln w="28575" cap="flat" cmpd="sng">
              <a:solidFill>
                <a:srgbClr val="0B5394"/>
              </a:solidFill>
              <a:prstDash val="solid"/>
              <a:round/>
              <a:headEnd type="none" w="sm" len="sm"/>
              <a:tailEnd type="triangle" w="med" len="med"/>
            </a:ln>
          </p:spPr>
        </p:cxnSp>
        <p:sp>
          <p:nvSpPr>
            <p:cNvPr id="64" name="Google Shape;111;p15">
              <a:extLst>
                <a:ext uri="{FF2B5EF4-FFF2-40B4-BE49-F238E27FC236}">
                  <a16:creationId xmlns:a16="http://schemas.microsoft.com/office/drawing/2014/main" id="{A6D6ACC9-42C7-FD2D-839D-91E26BFC79CB}"/>
                </a:ext>
              </a:extLst>
            </p:cNvPr>
            <p:cNvSpPr txBox="1"/>
            <p:nvPr/>
          </p:nvSpPr>
          <p:spPr>
            <a:xfrm>
              <a:off x="6618959" y="1462886"/>
              <a:ext cx="1048200" cy="51829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900" b="1" i="0" u="none" strike="noStrike" cap="none">
                  <a:solidFill>
                    <a:srgbClr val="9FC5E8"/>
                  </a:solidFill>
                  <a:highlight>
                    <a:srgbClr val="000000"/>
                  </a:highlight>
                  <a:latin typeface="Calibri"/>
                  <a:ea typeface="Calibri"/>
                  <a:cs typeface="Calibri"/>
                  <a:sym typeface="Calibri"/>
                </a:rPr>
                <a:t>direct evaporation</a:t>
              </a:r>
              <a:endParaRPr sz="900" b="1" i="0" u="none" strike="noStrike" cap="none">
                <a:solidFill>
                  <a:srgbClr val="9FC5E8"/>
                </a:solidFill>
                <a:highlight>
                  <a:srgbClr val="000000"/>
                </a:highlight>
                <a:latin typeface="Calibri"/>
                <a:ea typeface="Calibri"/>
                <a:cs typeface="Calibri"/>
                <a:sym typeface="Calibri"/>
              </a:endParaRPr>
            </a:p>
          </p:txBody>
        </p:sp>
        <p:cxnSp>
          <p:nvCxnSpPr>
            <p:cNvPr id="65" name="Google Shape;112;p15">
              <a:extLst>
                <a:ext uri="{FF2B5EF4-FFF2-40B4-BE49-F238E27FC236}">
                  <a16:creationId xmlns:a16="http://schemas.microsoft.com/office/drawing/2014/main" id="{1293AB58-0688-4C7C-5B1C-364F6A880B8D}"/>
                </a:ext>
              </a:extLst>
            </p:cNvPr>
            <p:cNvCxnSpPr/>
            <p:nvPr/>
          </p:nvCxnSpPr>
          <p:spPr>
            <a:xfrm rot="10800000">
              <a:off x="8051874" y="329317"/>
              <a:ext cx="0" cy="289800"/>
            </a:xfrm>
            <a:prstGeom prst="straightConnector1">
              <a:avLst/>
            </a:prstGeom>
            <a:noFill/>
            <a:ln w="28575" cap="flat" cmpd="sng">
              <a:solidFill>
                <a:srgbClr val="0B5394"/>
              </a:solidFill>
              <a:prstDash val="solid"/>
              <a:round/>
              <a:headEnd type="none" w="sm" len="sm"/>
              <a:tailEnd type="triangle" w="med" len="med"/>
            </a:ln>
          </p:spPr>
        </p:cxnSp>
        <p:cxnSp>
          <p:nvCxnSpPr>
            <p:cNvPr id="68" name="Google Shape;113;p15">
              <a:extLst>
                <a:ext uri="{FF2B5EF4-FFF2-40B4-BE49-F238E27FC236}">
                  <a16:creationId xmlns:a16="http://schemas.microsoft.com/office/drawing/2014/main" id="{31242DC3-040B-27C9-484D-41BC50478758}"/>
                </a:ext>
              </a:extLst>
            </p:cNvPr>
            <p:cNvCxnSpPr/>
            <p:nvPr/>
          </p:nvCxnSpPr>
          <p:spPr>
            <a:xfrm rot="10800000">
              <a:off x="8701887" y="426290"/>
              <a:ext cx="0" cy="289800"/>
            </a:xfrm>
            <a:prstGeom prst="straightConnector1">
              <a:avLst/>
            </a:prstGeom>
            <a:noFill/>
            <a:ln w="28575" cap="flat" cmpd="sng">
              <a:solidFill>
                <a:srgbClr val="0B5394"/>
              </a:solidFill>
              <a:prstDash val="solid"/>
              <a:round/>
              <a:headEnd type="none" w="sm" len="sm"/>
              <a:tailEnd type="triangle" w="med" len="med"/>
            </a:ln>
          </p:spPr>
        </p:cxnSp>
        <p:sp>
          <p:nvSpPr>
            <p:cNvPr id="69" name="Google Shape;114;p15">
              <a:extLst>
                <a:ext uri="{FF2B5EF4-FFF2-40B4-BE49-F238E27FC236}">
                  <a16:creationId xmlns:a16="http://schemas.microsoft.com/office/drawing/2014/main" id="{650E377E-D2F5-EF69-1C8E-6B5B3C4A1F95}"/>
                </a:ext>
              </a:extLst>
            </p:cNvPr>
            <p:cNvSpPr txBox="1"/>
            <p:nvPr/>
          </p:nvSpPr>
          <p:spPr>
            <a:xfrm>
              <a:off x="8235630" y="576064"/>
              <a:ext cx="932400" cy="48373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canopy</a:t>
              </a:r>
              <a:br>
                <a:rPr lang="en" sz="800" b="1" i="0" u="none" strike="noStrike" cap="none">
                  <a:solidFill>
                    <a:srgbClr val="9FC5E8"/>
                  </a:solidFill>
                  <a:highlight>
                    <a:srgbClr val="000000"/>
                  </a:highlight>
                  <a:latin typeface="Calibri"/>
                  <a:ea typeface="Calibri"/>
                  <a:cs typeface="Calibri"/>
                  <a:sym typeface="Calibri"/>
                </a:rPr>
              </a:br>
              <a:r>
                <a:rPr lang="en" sz="800" b="1" i="0" u="none" strike="noStrike" cap="none">
                  <a:solidFill>
                    <a:srgbClr val="9FC5E8"/>
                  </a:solidFill>
                  <a:highlight>
                    <a:srgbClr val="000000"/>
                  </a:highlight>
                  <a:latin typeface="Calibri"/>
                  <a:ea typeface="Calibri"/>
                  <a:cs typeface="Calibri"/>
                  <a:sym typeface="Calibri"/>
                </a:rPr>
                <a:t>evaporation</a:t>
              </a:r>
              <a:endParaRPr sz="800" b="1" i="0" u="none" strike="noStrike" cap="none">
                <a:solidFill>
                  <a:srgbClr val="9FC5E8"/>
                </a:solidFill>
                <a:highlight>
                  <a:srgbClr val="000000"/>
                </a:highlight>
                <a:latin typeface="Calibri"/>
                <a:ea typeface="Calibri"/>
                <a:cs typeface="Calibri"/>
                <a:sym typeface="Calibri"/>
              </a:endParaRPr>
            </a:p>
          </p:txBody>
        </p:sp>
        <p:sp>
          <p:nvSpPr>
            <p:cNvPr id="70" name="Google Shape;115;p15">
              <a:extLst>
                <a:ext uri="{FF2B5EF4-FFF2-40B4-BE49-F238E27FC236}">
                  <a16:creationId xmlns:a16="http://schemas.microsoft.com/office/drawing/2014/main" id="{5C6EFDA2-07C0-B9AA-5016-1CB61F339650}"/>
                </a:ext>
              </a:extLst>
            </p:cNvPr>
            <p:cNvSpPr txBox="1"/>
            <p:nvPr/>
          </p:nvSpPr>
          <p:spPr>
            <a:xfrm>
              <a:off x="7585618" y="461402"/>
              <a:ext cx="932400" cy="34551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transpiration</a:t>
              </a:r>
              <a:endParaRPr sz="800" b="1" i="0" u="none" strike="noStrike" cap="none">
                <a:solidFill>
                  <a:srgbClr val="9FC5E8"/>
                </a:solidFill>
                <a:highlight>
                  <a:srgbClr val="000000"/>
                </a:highlight>
                <a:latin typeface="Calibri"/>
                <a:ea typeface="Calibri"/>
                <a:cs typeface="Calibri"/>
                <a:sym typeface="Calibri"/>
              </a:endParaRPr>
            </a:p>
          </p:txBody>
        </p:sp>
        <p:cxnSp>
          <p:nvCxnSpPr>
            <p:cNvPr id="71" name="Google Shape;116;p15">
              <a:extLst>
                <a:ext uri="{FF2B5EF4-FFF2-40B4-BE49-F238E27FC236}">
                  <a16:creationId xmlns:a16="http://schemas.microsoft.com/office/drawing/2014/main" id="{46288327-4E82-A6D1-9DC3-A094BFAD11B8}"/>
                </a:ext>
              </a:extLst>
            </p:cNvPr>
            <p:cNvCxnSpPr/>
            <p:nvPr/>
          </p:nvCxnSpPr>
          <p:spPr>
            <a:xfrm>
              <a:off x="6305779" y="1602840"/>
              <a:ext cx="0" cy="268500"/>
            </a:xfrm>
            <a:prstGeom prst="straightConnector1">
              <a:avLst/>
            </a:prstGeom>
            <a:noFill/>
            <a:ln w="28575" cap="flat" cmpd="sng">
              <a:solidFill>
                <a:srgbClr val="0B5394"/>
              </a:solidFill>
              <a:prstDash val="solid"/>
              <a:round/>
              <a:headEnd type="none" w="sm" len="sm"/>
              <a:tailEnd type="triangle" w="med" len="med"/>
            </a:ln>
          </p:spPr>
        </p:cxnSp>
        <p:sp>
          <p:nvSpPr>
            <p:cNvPr id="72" name="Google Shape;117;p15">
              <a:extLst>
                <a:ext uri="{FF2B5EF4-FFF2-40B4-BE49-F238E27FC236}">
                  <a16:creationId xmlns:a16="http://schemas.microsoft.com/office/drawing/2014/main" id="{24B5C68D-9A53-5F89-12D3-845317830729}"/>
                </a:ext>
              </a:extLst>
            </p:cNvPr>
            <p:cNvSpPr/>
            <p:nvPr/>
          </p:nvSpPr>
          <p:spPr>
            <a:xfrm>
              <a:off x="5994349" y="1482261"/>
              <a:ext cx="649200" cy="1569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Calibri"/>
                <a:ea typeface="Calibri"/>
                <a:cs typeface="Calibri"/>
                <a:sym typeface="Calibri"/>
              </a:endParaRPr>
            </a:p>
          </p:txBody>
        </p:sp>
        <p:sp>
          <p:nvSpPr>
            <p:cNvPr id="73" name="Google Shape;118;p15">
              <a:extLst>
                <a:ext uri="{FF2B5EF4-FFF2-40B4-BE49-F238E27FC236}">
                  <a16:creationId xmlns:a16="http://schemas.microsoft.com/office/drawing/2014/main" id="{16689869-A84E-5478-3618-704F8982DD8C}"/>
                </a:ext>
              </a:extLst>
            </p:cNvPr>
            <p:cNvSpPr txBox="1"/>
            <p:nvPr/>
          </p:nvSpPr>
          <p:spPr>
            <a:xfrm>
              <a:off x="5878535" y="1236299"/>
              <a:ext cx="932400" cy="62195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a:solidFill>
                    <a:srgbClr val="9FC5E8"/>
                  </a:solidFill>
                  <a:highlight>
                    <a:srgbClr val="000000"/>
                  </a:highlight>
                  <a:latin typeface="Calibri"/>
                  <a:ea typeface="Calibri"/>
                  <a:cs typeface="Calibri"/>
                  <a:sym typeface="Calibri"/>
                </a:rPr>
                <a:t>sublimation</a:t>
              </a:r>
              <a:endParaRPr sz="800" b="1">
                <a:solidFill>
                  <a:srgbClr val="9FC5E8"/>
                </a:solidFill>
                <a:highlight>
                  <a:srgbClr val="000000"/>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800" b="1">
                <a:solidFill>
                  <a:srgbClr val="9FC5E8"/>
                </a:solidFill>
                <a:highlight>
                  <a:srgbClr val="000000"/>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en" sz="800" b="1">
                  <a:solidFill>
                    <a:srgbClr val="9FC5E8"/>
                  </a:solidFill>
                  <a:highlight>
                    <a:srgbClr val="000000"/>
                  </a:highlight>
                  <a:latin typeface="Calibri"/>
                  <a:ea typeface="Calibri"/>
                  <a:cs typeface="Calibri"/>
                  <a:sym typeface="Calibri"/>
                </a:rPr>
                <a:t>snow melt</a:t>
              </a:r>
              <a:endParaRPr sz="800" b="1">
                <a:solidFill>
                  <a:srgbClr val="9FC5E8"/>
                </a:solidFill>
                <a:highlight>
                  <a:srgbClr val="000000"/>
                </a:highlight>
                <a:latin typeface="Calibri"/>
                <a:ea typeface="Calibri"/>
                <a:cs typeface="Calibri"/>
                <a:sym typeface="Calibri"/>
              </a:endParaRPr>
            </a:p>
          </p:txBody>
        </p:sp>
        <p:sp>
          <p:nvSpPr>
            <p:cNvPr id="74" name="Google Shape;119;p15">
              <a:extLst>
                <a:ext uri="{FF2B5EF4-FFF2-40B4-BE49-F238E27FC236}">
                  <a16:creationId xmlns:a16="http://schemas.microsoft.com/office/drawing/2014/main" id="{6A565C06-94A2-0D2B-4EFA-8E0507F58DD1}"/>
                </a:ext>
              </a:extLst>
            </p:cNvPr>
            <p:cNvSpPr txBox="1"/>
            <p:nvPr/>
          </p:nvSpPr>
          <p:spPr>
            <a:xfrm>
              <a:off x="6831029" y="335430"/>
              <a:ext cx="932400" cy="48373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a:solidFill>
                    <a:srgbClr val="9FC5E8"/>
                  </a:solidFill>
                  <a:highlight>
                    <a:srgbClr val="000000"/>
                  </a:highlight>
                  <a:latin typeface="Calibri"/>
                  <a:ea typeface="Calibri"/>
                  <a:cs typeface="Calibri"/>
                  <a:sym typeface="Calibri"/>
                </a:rPr>
                <a:t>canopy</a:t>
              </a:r>
              <a:endParaRPr sz="800" b="1">
                <a:solidFill>
                  <a:srgbClr val="9FC5E8"/>
                </a:solidFill>
                <a:highlight>
                  <a:srgbClr val="000000"/>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interception</a:t>
              </a:r>
              <a:endParaRPr sz="800" b="1" i="0" u="none" strike="noStrike" cap="none">
                <a:solidFill>
                  <a:srgbClr val="9FC5E8"/>
                </a:solidFill>
                <a:highlight>
                  <a:srgbClr val="000000"/>
                </a:highlight>
                <a:latin typeface="Calibri"/>
                <a:ea typeface="Calibri"/>
                <a:cs typeface="Calibri"/>
                <a:sym typeface="Calibri"/>
              </a:endParaRPr>
            </a:p>
          </p:txBody>
        </p:sp>
        <p:sp>
          <p:nvSpPr>
            <p:cNvPr id="75" name="Google Shape;120;p15">
              <a:extLst>
                <a:ext uri="{FF2B5EF4-FFF2-40B4-BE49-F238E27FC236}">
                  <a16:creationId xmlns:a16="http://schemas.microsoft.com/office/drawing/2014/main" id="{A4AC4867-D471-7939-9340-042B23FF9BE4}"/>
                </a:ext>
              </a:extLst>
            </p:cNvPr>
            <p:cNvSpPr txBox="1"/>
            <p:nvPr/>
          </p:nvSpPr>
          <p:spPr>
            <a:xfrm>
              <a:off x="5246689" y="1333271"/>
              <a:ext cx="932400" cy="34551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Infiltration</a:t>
              </a:r>
              <a:endParaRPr sz="800" b="1" i="0" u="none" strike="noStrike" cap="none">
                <a:solidFill>
                  <a:srgbClr val="9FC5E8"/>
                </a:solidFill>
                <a:highlight>
                  <a:srgbClr val="000000"/>
                </a:highlight>
                <a:latin typeface="Calibri"/>
                <a:ea typeface="Calibri"/>
                <a:cs typeface="Calibri"/>
                <a:sym typeface="Calibri"/>
              </a:endParaRPr>
            </a:p>
          </p:txBody>
        </p:sp>
        <p:sp>
          <p:nvSpPr>
            <p:cNvPr id="76" name="Google Shape;121;p15">
              <a:extLst>
                <a:ext uri="{FF2B5EF4-FFF2-40B4-BE49-F238E27FC236}">
                  <a16:creationId xmlns:a16="http://schemas.microsoft.com/office/drawing/2014/main" id="{98DE0449-58F3-F5E4-6BCB-C37C03256D5C}"/>
                </a:ext>
              </a:extLst>
            </p:cNvPr>
            <p:cNvSpPr txBox="1"/>
            <p:nvPr/>
          </p:nvSpPr>
          <p:spPr>
            <a:xfrm>
              <a:off x="5220863" y="2239747"/>
              <a:ext cx="773699" cy="48373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sub-surface</a:t>
              </a:r>
              <a:br>
                <a:rPr lang="en" sz="800" b="1" i="0" u="none" strike="noStrike" cap="none">
                  <a:solidFill>
                    <a:srgbClr val="9FC5E8"/>
                  </a:solidFill>
                  <a:highlight>
                    <a:srgbClr val="000000"/>
                  </a:highlight>
                  <a:latin typeface="Calibri"/>
                  <a:ea typeface="Calibri"/>
                  <a:cs typeface="Calibri"/>
                  <a:sym typeface="Calibri"/>
                </a:rPr>
              </a:br>
              <a:r>
                <a:rPr lang="en" sz="800" b="1" i="0" u="none" strike="noStrike" cap="none">
                  <a:solidFill>
                    <a:srgbClr val="9FC5E8"/>
                  </a:solidFill>
                  <a:highlight>
                    <a:srgbClr val="000000"/>
                  </a:highlight>
                  <a:latin typeface="Calibri"/>
                  <a:ea typeface="Calibri"/>
                  <a:cs typeface="Calibri"/>
                  <a:sym typeface="Calibri"/>
                </a:rPr>
                <a:t>runoff</a:t>
              </a:r>
              <a:endParaRPr sz="800" b="1" i="0" u="none" strike="noStrike" cap="none">
                <a:solidFill>
                  <a:srgbClr val="9FC5E8"/>
                </a:solidFill>
                <a:highlight>
                  <a:srgbClr val="000000"/>
                </a:highlight>
                <a:latin typeface="Calibri"/>
                <a:ea typeface="Calibri"/>
                <a:cs typeface="Calibri"/>
                <a:sym typeface="Calibri"/>
              </a:endParaRPr>
            </a:p>
          </p:txBody>
        </p:sp>
        <p:sp>
          <p:nvSpPr>
            <p:cNvPr id="77" name="Google Shape;135;p15">
              <a:extLst>
                <a:ext uri="{FF2B5EF4-FFF2-40B4-BE49-F238E27FC236}">
                  <a16:creationId xmlns:a16="http://schemas.microsoft.com/office/drawing/2014/main" id="{7775BEC7-5BA5-1C3F-A4C1-7B1439D2FC42}"/>
                </a:ext>
              </a:extLst>
            </p:cNvPr>
            <p:cNvSpPr txBox="1"/>
            <p:nvPr/>
          </p:nvSpPr>
          <p:spPr>
            <a:xfrm>
              <a:off x="4749702" y="44621"/>
              <a:ext cx="4208100" cy="39734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3F3F3"/>
                  </a:solidFill>
                  <a:highlight>
                    <a:srgbClr val="000000"/>
                  </a:highlight>
                </a:rPr>
                <a:t>Schematic of Noah-LSM feedbacks &amp; processes</a:t>
              </a:r>
              <a:endParaRPr sz="1100">
                <a:solidFill>
                  <a:srgbClr val="F3F3F3"/>
                </a:solidFill>
                <a:highlight>
                  <a:srgbClr val="000000"/>
                </a:highlight>
              </a:endParaRPr>
            </a:p>
          </p:txBody>
        </p:sp>
        <p:sp>
          <p:nvSpPr>
            <p:cNvPr id="78" name="Google Shape;104;p15">
              <a:extLst>
                <a:ext uri="{FF2B5EF4-FFF2-40B4-BE49-F238E27FC236}">
                  <a16:creationId xmlns:a16="http://schemas.microsoft.com/office/drawing/2014/main" id="{1004C42A-AEC0-7C7B-D820-BF33EA4C03CE}"/>
                </a:ext>
              </a:extLst>
            </p:cNvPr>
            <p:cNvSpPr txBox="1"/>
            <p:nvPr/>
          </p:nvSpPr>
          <p:spPr>
            <a:xfrm>
              <a:off x="5563987" y="509244"/>
              <a:ext cx="863100" cy="48373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precipitation,</a:t>
              </a:r>
              <a:endParaRPr sz="800" b="1" i="0" u="none" strike="noStrike" cap="none">
                <a:solidFill>
                  <a:srgbClr val="9FC5E8"/>
                </a:solidFill>
                <a:highlight>
                  <a:srgbClr val="000000"/>
                </a:highlight>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en" sz="800" b="1" i="0" u="none" strike="noStrike" cap="none">
                  <a:solidFill>
                    <a:srgbClr val="9FC5E8"/>
                  </a:solidFill>
                  <a:highlight>
                    <a:srgbClr val="000000"/>
                  </a:highlight>
                  <a:latin typeface="Calibri"/>
                  <a:ea typeface="Calibri"/>
                  <a:cs typeface="Calibri"/>
                  <a:sym typeface="Calibri"/>
                </a:rPr>
                <a:t>condensation</a:t>
              </a:r>
              <a:endParaRPr sz="800" b="1" i="0" u="none" strike="noStrike" cap="none">
                <a:solidFill>
                  <a:srgbClr val="9FC5E8"/>
                </a:solidFill>
                <a:highlight>
                  <a:srgbClr val="000000"/>
                </a:highlight>
                <a:latin typeface="Calibri"/>
                <a:ea typeface="Calibri"/>
                <a:cs typeface="Calibri"/>
                <a:sym typeface="Calibri"/>
              </a:endParaRPr>
            </a:p>
          </p:txBody>
        </p:sp>
        <p:pic>
          <p:nvPicPr>
            <p:cNvPr id="79" name="Graphic 78" descr="Snowflake with solid fill">
              <a:extLst>
                <a:ext uri="{FF2B5EF4-FFF2-40B4-BE49-F238E27FC236}">
                  <a16:creationId xmlns:a16="http://schemas.microsoft.com/office/drawing/2014/main" id="{6D916E20-CA20-98B7-4BF9-97F9893E9F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0115" y="1774368"/>
              <a:ext cx="366142" cy="366142"/>
            </a:xfrm>
            <a:prstGeom prst="rect">
              <a:avLst/>
            </a:prstGeom>
          </p:spPr>
        </p:pic>
        <p:sp>
          <p:nvSpPr>
            <p:cNvPr id="80" name="Google Shape;120;p15">
              <a:extLst>
                <a:ext uri="{FF2B5EF4-FFF2-40B4-BE49-F238E27FC236}">
                  <a16:creationId xmlns:a16="http://schemas.microsoft.com/office/drawing/2014/main" id="{079A4DBD-576A-D305-ED54-26AC8A5A89C0}"/>
                </a:ext>
              </a:extLst>
            </p:cNvPr>
            <p:cNvSpPr txBox="1"/>
            <p:nvPr/>
          </p:nvSpPr>
          <p:spPr>
            <a:xfrm>
              <a:off x="5966964" y="1801297"/>
              <a:ext cx="932400" cy="34551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800" b="1">
                  <a:solidFill>
                    <a:srgbClr val="9FC5E8"/>
                  </a:solidFill>
                  <a:highlight>
                    <a:srgbClr val="000000"/>
                  </a:highlight>
                  <a:latin typeface="Calibri"/>
                  <a:ea typeface="Calibri"/>
                  <a:cs typeface="Calibri"/>
                  <a:sym typeface="Calibri"/>
                </a:rPr>
                <a:t>Frozen Soil</a:t>
              </a:r>
              <a:endParaRPr sz="800" b="1" i="0" u="none" strike="noStrike" cap="none">
                <a:solidFill>
                  <a:srgbClr val="9FC5E8"/>
                </a:solidFill>
                <a:highlight>
                  <a:srgbClr val="000000"/>
                </a:highlight>
                <a:latin typeface="Calibri"/>
                <a:ea typeface="Calibri"/>
                <a:cs typeface="Calibri"/>
                <a:sym typeface="Calibri"/>
              </a:endParaRPr>
            </a:p>
          </p:txBody>
        </p:sp>
        <p:sp>
          <p:nvSpPr>
            <p:cNvPr id="81" name="Google Shape;75;p15">
              <a:extLst>
                <a:ext uri="{FF2B5EF4-FFF2-40B4-BE49-F238E27FC236}">
                  <a16:creationId xmlns:a16="http://schemas.microsoft.com/office/drawing/2014/main" id="{DF17F803-5823-ED2C-33BD-3057021EBD25}"/>
                </a:ext>
              </a:extLst>
            </p:cNvPr>
            <p:cNvSpPr txBox="1">
              <a:spLocks/>
            </p:cNvSpPr>
            <p:nvPr/>
          </p:nvSpPr>
          <p:spPr>
            <a:xfrm>
              <a:off x="4219770" y="1508571"/>
              <a:ext cx="821944" cy="129286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lnSpc>
                  <a:spcPct val="80000"/>
                </a:lnSpc>
                <a:buFont typeface="Arial"/>
                <a:buNone/>
              </a:pPr>
              <a:r>
                <a:rPr lang="en-US" sz="900">
                  <a:solidFill>
                    <a:srgbClr val="0C0C0C"/>
                  </a:solidFill>
                  <a:latin typeface="Calibri"/>
                  <a:ea typeface="Calibri"/>
                  <a:cs typeface="Calibri"/>
                  <a:sym typeface="Calibri"/>
                </a:rPr>
                <a:t>0-10cm</a:t>
              </a:r>
            </a:p>
            <a:p>
              <a:pPr marL="0" indent="0" algn="r">
                <a:lnSpc>
                  <a:spcPct val="80000"/>
                </a:lnSpc>
                <a:buFont typeface="Arial"/>
                <a:buNone/>
              </a:pPr>
              <a:r>
                <a:rPr lang="en-US" sz="900">
                  <a:solidFill>
                    <a:srgbClr val="0C0C0C"/>
                  </a:solidFill>
                  <a:latin typeface="Calibri"/>
                  <a:ea typeface="Calibri"/>
                  <a:cs typeface="Calibri"/>
                  <a:sym typeface="Calibri"/>
                </a:rPr>
                <a:t>10-40cm</a:t>
              </a:r>
            </a:p>
            <a:p>
              <a:pPr marL="0" indent="0" algn="r">
                <a:lnSpc>
                  <a:spcPct val="80000"/>
                </a:lnSpc>
                <a:buFont typeface="Arial"/>
                <a:buNone/>
              </a:pPr>
              <a:endParaRPr lang="en-US" sz="900">
                <a:solidFill>
                  <a:srgbClr val="0C0C0C"/>
                </a:solidFill>
                <a:latin typeface="Calibri"/>
                <a:ea typeface="Calibri"/>
                <a:cs typeface="Calibri"/>
                <a:sym typeface="Calibri"/>
              </a:endParaRPr>
            </a:p>
            <a:p>
              <a:pPr marL="0" indent="0" algn="r">
                <a:lnSpc>
                  <a:spcPct val="80000"/>
                </a:lnSpc>
                <a:buFont typeface="Arial"/>
                <a:buNone/>
              </a:pPr>
              <a:r>
                <a:rPr lang="en-US" sz="900">
                  <a:solidFill>
                    <a:srgbClr val="0C0C0C"/>
                  </a:solidFill>
                  <a:latin typeface="Calibri"/>
                  <a:ea typeface="Calibri"/>
                  <a:cs typeface="Calibri"/>
                  <a:sym typeface="Calibri"/>
                </a:rPr>
                <a:t>40-100cm</a:t>
              </a:r>
            </a:p>
            <a:p>
              <a:pPr marL="0" indent="0" algn="r">
                <a:lnSpc>
                  <a:spcPct val="80000"/>
                </a:lnSpc>
                <a:buFont typeface="Arial"/>
                <a:buNone/>
              </a:pPr>
              <a:endParaRPr lang="en-US" sz="900">
                <a:solidFill>
                  <a:srgbClr val="0C0C0C"/>
                </a:solidFill>
                <a:latin typeface="Calibri"/>
                <a:ea typeface="Calibri"/>
                <a:cs typeface="Calibri"/>
                <a:sym typeface="Calibri"/>
              </a:endParaRPr>
            </a:p>
            <a:p>
              <a:pPr marL="0" indent="0" algn="r">
                <a:lnSpc>
                  <a:spcPct val="80000"/>
                </a:lnSpc>
                <a:buFont typeface="Arial"/>
                <a:buNone/>
              </a:pPr>
              <a:endParaRPr lang="en-US" sz="900">
                <a:solidFill>
                  <a:srgbClr val="0C0C0C"/>
                </a:solidFill>
                <a:latin typeface="Calibri"/>
                <a:ea typeface="Calibri"/>
                <a:cs typeface="Calibri"/>
                <a:sym typeface="Calibri"/>
              </a:endParaRPr>
            </a:p>
            <a:p>
              <a:pPr marL="0" indent="0" algn="r">
                <a:lnSpc>
                  <a:spcPct val="80000"/>
                </a:lnSpc>
                <a:buFont typeface="Arial"/>
                <a:buNone/>
              </a:pPr>
              <a:r>
                <a:rPr lang="en-US" sz="900">
                  <a:solidFill>
                    <a:srgbClr val="0C0C0C"/>
                  </a:solidFill>
                  <a:latin typeface="Calibri"/>
                  <a:ea typeface="Calibri"/>
                  <a:cs typeface="Calibri"/>
                  <a:sym typeface="Calibri"/>
                </a:rPr>
                <a:t>100-</a:t>
              </a:r>
              <a:br>
                <a:rPr lang="en-US" sz="900">
                  <a:solidFill>
                    <a:srgbClr val="0C0C0C"/>
                  </a:solidFill>
                  <a:latin typeface="Calibri"/>
                  <a:ea typeface="Calibri"/>
                  <a:cs typeface="Calibri"/>
                  <a:sym typeface="Calibri"/>
                </a:rPr>
              </a:br>
              <a:r>
                <a:rPr lang="en-US" sz="900">
                  <a:solidFill>
                    <a:srgbClr val="0C0C0C"/>
                  </a:solidFill>
                  <a:latin typeface="Calibri"/>
                  <a:ea typeface="Calibri"/>
                  <a:cs typeface="Calibri"/>
                  <a:sym typeface="Calibri"/>
                </a:rPr>
                <a:t>200cm</a:t>
              </a:r>
            </a:p>
            <a:p>
              <a:pPr marL="0" indent="0" algn="r">
                <a:lnSpc>
                  <a:spcPct val="80000"/>
                </a:lnSpc>
                <a:buFont typeface="Arial"/>
                <a:buNone/>
              </a:pPr>
              <a:endParaRPr lang="en-US" sz="900">
                <a:solidFill>
                  <a:srgbClr val="0C0C0C"/>
                </a:solidFill>
                <a:latin typeface="Calibri"/>
                <a:ea typeface="Calibri"/>
                <a:cs typeface="Calibri"/>
                <a:sym typeface="Calibri"/>
              </a:endParaRPr>
            </a:p>
          </p:txBody>
        </p:sp>
        <p:sp>
          <p:nvSpPr>
            <p:cNvPr id="82" name="Google Shape;75;p15">
              <a:extLst>
                <a:ext uri="{FF2B5EF4-FFF2-40B4-BE49-F238E27FC236}">
                  <a16:creationId xmlns:a16="http://schemas.microsoft.com/office/drawing/2014/main" id="{7F7BED63-B2FC-BC67-257B-6CF2B6D87C76}"/>
                </a:ext>
              </a:extLst>
            </p:cNvPr>
            <p:cNvSpPr txBox="1">
              <a:spLocks/>
            </p:cNvSpPr>
            <p:nvPr/>
          </p:nvSpPr>
          <p:spPr>
            <a:xfrm>
              <a:off x="5073034" y="284630"/>
              <a:ext cx="887158" cy="26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lnSpc>
                  <a:spcPct val="80000"/>
                </a:lnSpc>
                <a:buFont typeface="Arial"/>
                <a:buNone/>
              </a:pPr>
              <a:r>
                <a:rPr lang="en-US" sz="700">
                  <a:solidFill>
                    <a:srgbClr val="0C0C0C"/>
                  </a:solidFill>
                  <a:latin typeface="Calibri"/>
                  <a:ea typeface="Calibri"/>
                  <a:cs typeface="Calibri"/>
                  <a:sym typeface="Calibri"/>
                </a:rPr>
                <a:t>(Xia et al., 2012)</a:t>
              </a:r>
            </a:p>
          </p:txBody>
        </p:sp>
      </p:grpSp>
      <p:grpSp>
        <p:nvGrpSpPr>
          <p:cNvPr id="93" name="Group 92">
            <a:extLst>
              <a:ext uri="{FF2B5EF4-FFF2-40B4-BE49-F238E27FC236}">
                <a16:creationId xmlns:a16="http://schemas.microsoft.com/office/drawing/2014/main" id="{05C53ECA-057F-437B-A1B9-F894552D51C5}"/>
              </a:ext>
            </a:extLst>
          </p:cNvPr>
          <p:cNvGrpSpPr/>
          <p:nvPr/>
        </p:nvGrpSpPr>
        <p:grpSpPr>
          <a:xfrm>
            <a:off x="5747185" y="2516027"/>
            <a:ext cx="3234464" cy="2473885"/>
            <a:chOff x="5861284" y="2634805"/>
            <a:chExt cx="3234464" cy="2473885"/>
          </a:xfrm>
        </p:grpSpPr>
        <p:pic>
          <p:nvPicPr>
            <p:cNvPr id="94" name="Picture 93">
              <a:extLst>
                <a:ext uri="{FF2B5EF4-FFF2-40B4-BE49-F238E27FC236}">
                  <a16:creationId xmlns:a16="http://schemas.microsoft.com/office/drawing/2014/main" id="{BAAA3782-3AC6-B15E-1F07-96E865FC1A8E}"/>
                </a:ext>
              </a:extLst>
            </p:cNvPr>
            <p:cNvPicPr>
              <a:picLocks noChangeAspect="1"/>
            </p:cNvPicPr>
            <p:nvPr/>
          </p:nvPicPr>
          <p:blipFill>
            <a:blip r:embed="rId6"/>
            <a:stretch>
              <a:fillRect/>
            </a:stretch>
          </p:blipFill>
          <p:spPr>
            <a:xfrm>
              <a:off x="5861284" y="2736750"/>
              <a:ext cx="3234464" cy="2371940"/>
            </a:xfrm>
            <a:prstGeom prst="rect">
              <a:avLst/>
            </a:prstGeom>
          </p:spPr>
        </p:pic>
        <p:sp>
          <p:nvSpPr>
            <p:cNvPr id="95" name="Google Shape;135;p15">
              <a:extLst>
                <a:ext uri="{FF2B5EF4-FFF2-40B4-BE49-F238E27FC236}">
                  <a16:creationId xmlns:a16="http://schemas.microsoft.com/office/drawing/2014/main" id="{F3170A2C-92BC-99CE-5551-1CC0A66DA1C5}"/>
                </a:ext>
              </a:extLst>
            </p:cNvPr>
            <p:cNvSpPr txBox="1"/>
            <p:nvPr/>
          </p:nvSpPr>
          <p:spPr>
            <a:xfrm>
              <a:off x="5953148" y="2634805"/>
              <a:ext cx="3050734"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3F3F3"/>
                  </a:solidFill>
                  <a:highlight>
                    <a:srgbClr val="000000"/>
                  </a:highlight>
                </a:rPr>
                <a:t>Hourly Time Derivative, henceforth the “increment”</a:t>
              </a:r>
              <a:endParaRPr sz="1000">
                <a:solidFill>
                  <a:srgbClr val="F3F3F3"/>
                </a:solidFill>
                <a:highlight>
                  <a:srgbClr val="000000"/>
                </a:highlight>
              </a:endParaRPr>
            </a:p>
          </p:txBody>
        </p:sp>
        <p:cxnSp>
          <p:nvCxnSpPr>
            <p:cNvPr id="96" name="Straight Connector 95">
              <a:extLst>
                <a:ext uri="{FF2B5EF4-FFF2-40B4-BE49-F238E27FC236}">
                  <a16:creationId xmlns:a16="http://schemas.microsoft.com/office/drawing/2014/main" id="{58786580-D314-DE5A-2D42-612A250A1577}"/>
                </a:ext>
              </a:extLst>
            </p:cNvPr>
            <p:cNvCxnSpPr>
              <a:cxnSpLocks/>
            </p:cNvCxnSpPr>
            <p:nvPr/>
          </p:nvCxnSpPr>
          <p:spPr>
            <a:xfrm flipV="1">
              <a:off x="7310449" y="3166682"/>
              <a:ext cx="207488" cy="129632"/>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E8A253F-66CA-3568-2076-84DD61B39548}"/>
                </a:ext>
              </a:extLst>
            </p:cNvPr>
            <p:cNvCxnSpPr>
              <a:cxnSpLocks/>
            </p:cNvCxnSpPr>
            <p:nvPr/>
          </p:nvCxnSpPr>
          <p:spPr>
            <a:xfrm flipV="1">
              <a:off x="8329482" y="3673730"/>
              <a:ext cx="377331" cy="288124"/>
            </a:xfrm>
            <a:prstGeom prst="line">
              <a:avLst/>
            </a:prstGeom>
            <a:ln w="19050"/>
          </p:spPr>
          <p:style>
            <a:lnRef idx="1">
              <a:schemeClr val="dk1"/>
            </a:lnRef>
            <a:fillRef idx="0">
              <a:schemeClr val="dk1"/>
            </a:fillRef>
            <a:effectRef idx="0">
              <a:schemeClr val="dk1"/>
            </a:effectRef>
            <a:fontRef idx="minor">
              <a:schemeClr val="tx1"/>
            </a:fontRef>
          </p:style>
        </p:cxnSp>
        <p:sp>
          <p:nvSpPr>
            <p:cNvPr id="98" name="Google Shape;135;p15">
              <a:extLst>
                <a:ext uri="{FF2B5EF4-FFF2-40B4-BE49-F238E27FC236}">
                  <a16:creationId xmlns:a16="http://schemas.microsoft.com/office/drawing/2014/main" id="{FB9B376A-B22F-905F-CC1D-2DD8315E466E}"/>
                </a:ext>
              </a:extLst>
            </p:cNvPr>
            <p:cNvSpPr txBox="1"/>
            <p:nvPr/>
          </p:nvSpPr>
          <p:spPr>
            <a:xfrm>
              <a:off x="7268065" y="2827202"/>
              <a:ext cx="893296"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Precip</a:t>
              </a:r>
            </a:p>
            <a:p>
              <a:pPr marL="0" lvl="0" indent="0" algn="ctr" rtl="0">
                <a:spcBef>
                  <a:spcPts val="0"/>
                </a:spcBef>
                <a:spcAft>
                  <a:spcPts val="0"/>
                </a:spcAft>
                <a:buNone/>
              </a:pPr>
              <a:r>
                <a:rPr lang="en" sz="900">
                  <a:solidFill>
                    <a:srgbClr val="F3F3F3"/>
                  </a:solidFill>
                  <a:highlight>
                    <a:srgbClr val="000000"/>
                  </a:highlight>
                </a:rPr>
                <a:t> Infiltration</a:t>
              </a:r>
              <a:endParaRPr sz="900">
                <a:solidFill>
                  <a:srgbClr val="F3F3F3"/>
                </a:solidFill>
                <a:highlight>
                  <a:srgbClr val="000000"/>
                </a:highlight>
              </a:endParaRPr>
            </a:p>
          </p:txBody>
        </p:sp>
        <p:cxnSp>
          <p:nvCxnSpPr>
            <p:cNvPr id="99" name="Straight Connector 98">
              <a:extLst>
                <a:ext uri="{FF2B5EF4-FFF2-40B4-BE49-F238E27FC236}">
                  <a16:creationId xmlns:a16="http://schemas.microsoft.com/office/drawing/2014/main" id="{40169BB9-AEDC-C791-2CBD-8326ABDDA935}"/>
                </a:ext>
              </a:extLst>
            </p:cNvPr>
            <p:cNvCxnSpPr>
              <a:cxnSpLocks/>
            </p:cNvCxnSpPr>
            <p:nvPr/>
          </p:nvCxnSpPr>
          <p:spPr>
            <a:xfrm flipV="1">
              <a:off x="7349319" y="4114254"/>
              <a:ext cx="453807" cy="143847"/>
            </a:xfrm>
            <a:prstGeom prst="line">
              <a:avLst/>
            </a:prstGeom>
            <a:ln w="19050"/>
          </p:spPr>
          <p:style>
            <a:lnRef idx="1">
              <a:schemeClr val="dk1"/>
            </a:lnRef>
            <a:fillRef idx="0">
              <a:schemeClr val="dk1"/>
            </a:fillRef>
            <a:effectRef idx="0">
              <a:schemeClr val="dk1"/>
            </a:effectRef>
            <a:fontRef idx="minor">
              <a:schemeClr val="tx1"/>
            </a:fontRef>
          </p:style>
        </p:cxnSp>
        <p:sp>
          <p:nvSpPr>
            <p:cNvPr id="100" name="Google Shape;135;p15">
              <a:extLst>
                <a:ext uri="{FF2B5EF4-FFF2-40B4-BE49-F238E27FC236}">
                  <a16:creationId xmlns:a16="http://schemas.microsoft.com/office/drawing/2014/main" id="{7A61EA1B-3C2B-C9AB-F42B-A16B6CFECD1E}"/>
                </a:ext>
              </a:extLst>
            </p:cNvPr>
            <p:cNvSpPr txBox="1"/>
            <p:nvPr/>
          </p:nvSpPr>
          <p:spPr>
            <a:xfrm>
              <a:off x="7478515" y="3767629"/>
              <a:ext cx="1163976"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Downward</a:t>
              </a:r>
            </a:p>
            <a:p>
              <a:pPr marL="0" lvl="0" indent="0" algn="ctr" rtl="0">
                <a:spcBef>
                  <a:spcPts val="0"/>
                </a:spcBef>
                <a:spcAft>
                  <a:spcPts val="0"/>
                </a:spcAft>
                <a:buNone/>
              </a:pPr>
              <a:r>
                <a:rPr lang="en" sz="900">
                  <a:solidFill>
                    <a:srgbClr val="F3F3F3"/>
                  </a:solidFill>
                  <a:highlight>
                    <a:srgbClr val="000000"/>
                  </a:highlight>
                </a:rPr>
                <a:t>conductance</a:t>
              </a:r>
              <a:endParaRPr sz="900">
                <a:solidFill>
                  <a:srgbClr val="F3F3F3"/>
                </a:solidFill>
                <a:highlight>
                  <a:srgbClr val="000000"/>
                </a:highlight>
              </a:endParaRPr>
            </a:p>
          </p:txBody>
        </p:sp>
        <p:cxnSp>
          <p:nvCxnSpPr>
            <p:cNvPr id="101" name="Straight Connector 100">
              <a:extLst>
                <a:ext uri="{FF2B5EF4-FFF2-40B4-BE49-F238E27FC236}">
                  <a16:creationId xmlns:a16="http://schemas.microsoft.com/office/drawing/2014/main" id="{B26F1F06-007A-B45E-896D-35940367BEC5}"/>
                </a:ext>
              </a:extLst>
            </p:cNvPr>
            <p:cNvCxnSpPr>
              <a:cxnSpLocks/>
            </p:cNvCxnSpPr>
            <p:nvPr/>
          </p:nvCxnSpPr>
          <p:spPr>
            <a:xfrm flipV="1">
              <a:off x="6885296" y="4246916"/>
              <a:ext cx="0" cy="201412"/>
            </a:xfrm>
            <a:prstGeom prst="line">
              <a:avLst/>
            </a:prstGeom>
            <a:ln w="19050"/>
          </p:spPr>
          <p:style>
            <a:lnRef idx="1">
              <a:schemeClr val="dk1"/>
            </a:lnRef>
            <a:fillRef idx="0">
              <a:schemeClr val="dk1"/>
            </a:fillRef>
            <a:effectRef idx="0">
              <a:schemeClr val="dk1"/>
            </a:effectRef>
            <a:fontRef idx="minor">
              <a:schemeClr val="tx1"/>
            </a:fontRef>
          </p:style>
        </p:cxnSp>
        <p:sp>
          <p:nvSpPr>
            <p:cNvPr id="102" name="Google Shape;135;p15">
              <a:extLst>
                <a:ext uri="{FF2B5EF4-FFF2-40B4-BE49-F238E27FC236}">
                  <a16:creationId xmlns:a16="http://schemas.microsoft.com/office/drawing/2014/main" id="{2DB6E5AE-8F78-7B2F-27E4-0E57AB78F3AA}"/>
                </a:ext>
              </a:extLst>
            </p:cNvPr>
            <p:cNvSpPr txBox="1"/>
            <p:nvPr/>
          </p:nvSpPr>
          <p:spPr>
            <a:xfrm>
              <a:off x="6250217" y="4025665"/>
              <a:ext cx="1163976"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transpiration</a:t>
              </a:r>
              <a:endParaRPr sz="900">
                <a:solidFill>
                  <a:srgbClr val="F3F3F3"/>
                </a:solidFill>
                <a:highlight>
                  <a:srgbClr val="000000"/>
                </a:highlight>
              </a:endParaRPr>
            </a:p>
          </p:txBody>
        </p:sp>
      </p:grpSp>
      <p:sp>
        <p:nvSpPr>
          <p:cNvPr id="105" name="Slide Number Placeholder 104">
            <a:extLst>
              <a:ext uri="{FF2B5EF4-FFF2-40B4-BE49-F238E27FC236}">
                <a16:creationId xmlns:a16="http://schemas.microsoft.com/office/drawing/2014/main" id="{E9F74ECD-C429-59DB-418E-B3C7CD49DC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a:t>
            </a:fld>
            <a:endParaRPr lang="en"/>
          </a:p>
        </p:txBody>
      </p:sp>
    </p:spTree>
    <p:extLst>
      <p:ext uri="{BB962C8B-B14F-4D97-AF65-F5344CB8AC3E}">
        <p14:creationId xmlns:p14="http://schemas.microsoft.com/office/powerpoint/2010/main" val="1639474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9F35C-14A4-B5A1-31CF-3E143153F19B}"/>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FCB19827-2194-951F-4522-DE53358206FD}"/>
              </a:ext>
            </a:extLst>
          </p:cNvPr>
          <p:cNvSpPr txBox="1">
            <a:spLocks noGrp="1"/>
          </p:cNvSpPr>
          <p:nvPr>
            <p:ph type="title"/>
          </p:nvPr>
        </p:nvSpPr>
        <p:spPr>
          <a:xfrm>
            <a:off x="83099" y="64025"/>
            <a:ext cx="722094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Model performance wrt Surface Air </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B6A6F66B-A4C4-6AEB-F5CF-A4A6CC72212A}"/>
              </a:ext>
            </a:extLst>
          </p:cNvPr>
          <p:cNvSpPr txBox="1">
            <a:spLocks/>
          </p:cNvSpPr>
          <p:nvPr/>
        </p:nvSpPr>
        <p:spPr>
          <a:xfrm>
            <a:off x="312234" y="636724"/>
            <a:ext cx="8419170" cy="2172529"/>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The highest error rates were associated with air that is above freezing and close to saturation, which corresponds to a strong dry bias.</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This is likely due to over-estimation of the rate of plant transpiration and bare surface evaporation, which are substantially reduced as the dewpoint depression approaches zero.</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There is also a maximum in dry bias right at the freezing point.</a:t>
            </a:r>
          </a:p>
        </p:txBody>
      </p:sp>
      <p:pic>
        <p:nvPicPr>
          <p:cNvPr id="5" name="Picture 4" descr="Chart, surface chart&#10;&#10;AI-generated content may be incorrect.">
            <a:extLst>
              <a:ext uri="{FF2B5EF4-FFF2-40B4-BE49-F238E27FC236}">
                <a16:creationId xmlns:a16="http://schemas.microsoft.com/office/drawing/2014/main" id="{9A493B12-604B-9466-6A0F-A731CA47314C}"/>
              </a:ext>
            </a:extLst>
          </p:cNvPr>
          <p:cNvPicPr>
            <a:picLocks noChangeAspect="1"/>
          </p:cNvPicPr>
          <p:nvPr/>
        </p:nvPicPr>
        <p:blipFill>
          <a:blip r:embed="rId3"/>
          <a:stretch>
            <a:fillRect/>
          </a:stretch>
        </p:blipFill>
        <p:spPr>
          <a:xfrm>
            <a:off x="585439" y="2734057"/>
            <a:ext cx="7772400" cy="2160059"/>
          </a:xfrm>
          <a:prstGeom prst="rect">
            <a:avLst/>
          </a:prstGeom>
        </p:spPr>
      </p:pic>
      <p:sp>
        <p:nvSpPr>
          <p:cNvPr id="6" name="Slide Number Placeholder 5">
            <a:extLst>
              <a:ext uri="{FF2B5EF4-FFF2-40B4-BE49-F238E27FC236}">
                <a16:creationId xmlns:a16="http://schemas.microsoft.com/office/drawing/2014/main" id="{DC349CC2-A6C4-2B25-066E-7BA24D7AE9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20</a:t>
            </a:fld>
            <a:endParaRPr lang="en"/>
          </a:p>
        </p:txBody>
      </p:sp>
    </p:spTree>
    <p:extLst>
      <p:ext uri="{BB962C8B-B14F-4D97-AF65-F5344CB8AC3E}">
        <p14:creationId xmlns:p14="http://schemas.microsoft.com/office/powerpoint/2010/main" val="2430773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C3590-5C72-D546-E446-CF9929F7A90B}"/>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215A0D7E-EE70-1981-E84A-963E66AFA7FC}"/>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Model bias wrt Saturation and Increment</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05C375C8-46DA-2227-D3C9-E756EF5452A5}"/>
              </a:ext>
            </a:extLst>
          </p:cNvPr>
          <p:cNvSpPr txBox="1">
            <a:spLocks/>
          </p:cNvSpPr>
          <p:nvPr/>
        </p:nvSpPr>
        <p:spPr>
          <a:xfrm>
            <a:off x="465451" y="806463"/>
            <a:ext cx="4572000" cy="400098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Plots to the right show the bias in each layer corresponding to each bin of the joint histogram of RSM magnitude and increment change.</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In general, all layers show an under-estimation of the magnitude of change in either direction.</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This results in a wet bias when soil is drying, and a dry bias when soil moisture is increasing</a:t>
            </a:r>
          </a:p>
        </p:txBody>
      </p:sp>
      <p:pic>
        <p:nvPicPr>
          <p:cNvPr id="3" name="Picture 2">
            <a:extLst>
              <a:ext uri="{FF2B5EF4-FFF2-40B4-BE49-F238E27FC236}">
                <a16:creationId xmlns:a16="http://schemas.microsoft.com/office/drawing/2014/main" id="{BCBA4737-7C94-270C-8510-8BC4C44C8F78}"/>
              </a:ext>
            </a:extLst>
          </p:cNvPr>
          <p:cNvPicPr>
            <a:picLocks noChangeAspect="1"/>
          </p:cNvPicPr>
          <p:nvPr/>
        </p:nvPicPr>
        <p:blipFill>
          <a:blip r:embed="rId3"/>
          <a:srcRect l="7307" t="15938" r="7484" b="9062"/>
          <a:stretch/>
        </p:blipFill>
        <p:spPr>
          <a:xfrm>
            <a:off x="5295307" y="741074"/>
            <a:ext cx="3510443" cy="1373280"/>
          </a:xfrm>
          <a:prstGeom prst="rect">
            <a:avLst/>
          </a:prstGeom>
        </p:spPr>
      </p:pic>
      <p:pic>
        <p:nvPicPr>
          <p:cNvPr id="7" name="Picture 6">
            <a:extLst>
              <a:ext uri="{FF2B5EF4-FFF2-40B4-BE49-F238E27FC236}">
                <a16:creationId xmlns:a16="http://schemas.microsoft.com/office/drawing/2014/main" id="{CA0678AA-38F7-8476-0F8C-25A356604255}"/>
              </a:ext>
            </a:extLst>
          </p:cNvPr>
          <p:cNvPicPr>
            <a:picLocks noChangeAspect="1"/>
          </p:cNvPicPr>
          <p:nvPr/>
        </p:nvPicPr>
        <p:blipFill>
          <a:blip r:embed="rId4"/>
          <a:srcRect l="7308" t="15401" r="9637" b="9600"/>
          <a:stretch/>
        </p:blipFill>
        <p:spPr>
          <a:xfrm>
            <a:off x="5339653" y="2164177"/>
            <a:ext cx="3421752" cy="1373280"/>
          </a:xfrm>
          <a:prstGeom prst="rect">
            <a:avLst/>
          </a:prstGeom>
        </p:spPr>
      </p:pic>
      <p:pic>
        <p:nvPicPr>
          <p:cNvPr id="10" name="Picture 9">
            <a:extLst>
              <a:ext uri="{FF2B5EF4-FFF2-40B4-BE49-F238E27FC236}">
                <a16:creationId xmlns:a16="http://schemas.microsoft.com/office/drawing/2014/main" id="{EB0BA7F6-BBEF-3DBF-B596-4DCCEAC7B103}"/>
              </a:ext>
            </a:extLst>
          </p:cNvPr>
          <p:cNvPicPr>
            <a:picLocks noChangeAspect="1"/>
          </p:cNvPicPr>
          <p:nvPr/>
        </p:nvPicPr>
        <p:blipFill>
          <a:blip r:embed="rId5"/>
          <a:srcRect l="8487" t="15937" r="9638" b="11406"/>
          <a:stretch/>
        </p:blipFill>
        <p:spPr>
          <a:xfrm>
            <a:off x="5363972" y="3587280"/>
            <a:ext cx="3373115" cy="1330364"/>
          </a:xfrm>
          <a:prstGeom prst="rect">
            <a:avLst/>
          </a:prstGeom>
        </p:spPr>
      </p:pic>
      <p:sp>
        <p:nvSpPr>
          <p:cNvPr id="12" name="Google Shape;128;p15">
            <a:extLst>
              <a:ext uri="{FF2B5EF4-FFF2-40B4-BE49-F238E27FC236}">
                <a16:creationId xmlns:a16="http://schemas.microsoft.com/office/drawing/2014/main" id="{0D5201BB-03AC-6996-C49E-DA5DCB92F1DE}"/>
              </a:ext>
            </a:extLst>
          </p:cNvPr>
          <p:cNvSpPr txBox="1"/>
          <p:nvPr/>
        </p:nvSpPr>
        <p:spPr>
          <a:xfrm>
            <a:off x="5015912" y="509591"/>
            <a:ext cx="4084685"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3F3F3"/>
                </a:solidFill>
                <a:highlight>
                  <a:srgbClr val="000000"/>
                </a:highlight>
              </a:rPr>
              <a:t>0-10cm bias wrt RSM and increment change in RSM</a:t>
            </a:r>
            <a:endParaRPr sz="1100">
              <a:solidFill>
                <a:srgbClr val="F3F3F3"/>
              </a:solidFill>
              <a:highlight>
                <a:srgbClr val="000000"/>
              </a:highlight>
            </a:endParaRPr>
          </a:p>
        </p:txBody>
      </p:sp>
      <p:sp>
        <p:nvSpPr>
          <p:cNvPr id="13" name="Google Shape;128;p15">
            <a:extLst>
              <a:ext uri="{FF2B5EF4-FFF2-40B4-BE49-F238E27FC236}">
                <a16:creationId xmlns:a16="http://schemas.microsoft.com/office/drawing/2014/main" id="{06B83BFD-ADF5-5B86-94D9-F748FA2D8E10}"/>
              </a:ext>
            </a:extLst>
          </p:cNvPr>
          <p:cNvSpPr txBox="1"/>
          <p:nvPr/>
        </p:nvSpPr>
        <p:spPr>
          <a:xfrm>
            <a:off x="5008185" y="1987220"/>
            <a:ext cx="4084685"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3F3F3"/>
                </a:solidFill>
                <a:highlight>
                  <a:srgbClr val="000000"/>
                </a:highlight>
              </a:rPr>
              <a:t>10-40cm bias wrt RSM and increment change in RSM</a:t>
            </a:r>
            <a:endParaRPr sz="1100">
              <a:solidFill>
                <a:srgbClr val="F3F3F3"/>
              </a:solidFill>
              <a:highlight>
                <a:srgbClr val="000000"/>
              </a:highlight>
            </a:endParaRPr>
          </a:p>
        </p:txBody>
      </p:sp>
      <p:sp>
        <p:nvSpPr>
          <p:cNvPr id="14" name="Google Shape;128;p15">
            <a:extLst>
              <a:ext uri="{FF2B5EF4-FFF2-40B4-BE49-F238E27FC236}">
                <a16:creationId xmlns:a16="http://schemas.microsoft.com/office/drawing/2014/main" id="{F0DD35B8-582F-D93D-10CB-1A6DF7E59F9B}"/>
              </a:ext>
            </a:extLst>
          </p:cNvPr>
          <p:cNvSpPr txBox="1"/>
          <p:nvPr/>
        </p:nvSpPr>
        <p:spPr>
          <a:xfrm>
            <a:off x="5015912" y="3365518"/>
            <a:ext cx="4084685"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3F3F3"/>
                </a:solidFill>
                <a:highlight>
                  <a:srgbClr val="000000"/>
                </a:highlight>
              </a:rPr>
              <a:t>40-100cm bias wrt RSM and increment change in RSM</a:t>
            </a:r>
            <a:endParaRPr sz="1100">
              <a:solidFill>
                <a:srgbClr val="F3F3F3"/>
              </a:solidFill>
              <a:highlight>
                <a:srgbClr val="000000"/>
              </a:highlight>
            </a:endParaRPr>
          </a:p>
        </p:txBody>
      </p:sp>
      <p:sp>
        <p:nvSpPr>
          <p:cNvPr id="15" name="Slide Number Placeholder 14">
            <a:extLst>
              <a:ext uri="{FF2B5EF4-FFF2-40B4-BE49-F238E27FC236}">
                <a16:creationId xmlns:a16="http://schemas.microsoft.com/office/drawing/2014/main" id="{86AAED62-7EBC-11D0-D7B7-92E981B1E1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21</a:t>
            </a:fld>
            <a:endParaRPr lang="en"/>
          </a:p>
        </p:txBody>
      </p:sp>
    </p:spTree>
    <p:extLst>
      <p:ext uri="{BB962C8B-B14F-4D97-AF65-F5344CB8AC3E}">
        <p14:creationId xmlns:p14="http://schemas.microsoft.com/office/powerpoint/2010/main" val="428889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A61CB-698A-B573-14BD-9AA994108BC8}"/>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D2A76FE0-73C9-C83F-0419-6F71DCA23A4F}"/>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Model performance with respect to Snow and Temperature</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C16FC485-08E1-A4AC-C14C-7BF7650811A5}"/>
              </a:ext>
            </a:extLst>
          </p:cNvPr>
          <p:cNvSpPr txBox="1">
            <a:spLocks/>
          </p:cNvSpPr>
          <p:nvPr/>
        </p:nvSpPr>
        <p:spPr>
          <a:xfrm>
            <a:off x="200722" y="636724"/>
            <a:ext cx="8530682" cy="188621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All soil layers show a strong error maximum when there is a snow pack and the air temperature exceeds freezing, which corresponds to a distinct dry bias.</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In the surface layer, there are also high error rates associated with temperatures just below freezing.</a:t>
            </a:r>
          </a:p>
        </p:txBody>
      </p:sp>
      <p:pic>
        <p:nvPicPr>
          <p:cNvPr id="3" name="Picture 2" descr="Graphical user interface, application, PowerPoint&#10;&#10;AI-generated content may be incorrect.">
            <a:extLst>
              <a:ext uri="{FF2B5EF4-FFF2-40B4-BE49-F238E27FC236}">
                <a16:creationId xmlns:a16="http://schemas.microsoft.com/office/drawing/2014/main" id="{ACB0C83B-1511-FAB3-E319-177077ED9C21}"/>
              </a:ext>
            </a:extLst>
          </p:cNvPr>
          <p:cNvPicPr>
            <a:picLocks noChangeAspect="1"/>
          </p:cNvPicPr>
          <p:nvPr/>
        </p:nvPicPr>
        <p:blipFill>
          <a:blip r:embed="rId3"/>
          <a:stretch>
            <a:fillRect/>
          </a:stretch>
        </p:blipFill>
        <p:spPr>
          <a:xfrm>
            <a:off x="3524111" y="2161210"/>
            <a:ext cx="5476388" cy="2824822"/>
          </a:xfrm>
          <a:prstGeom prst="rect">
            <a:avLst/>
          </a:prstGeom>
        </p:spPr>
      </p:pic>
      <p:sp>
        <p:nvSpPr>
          <p:cNvPr id="5" name="Google Shape;402;p19">
            <a:extLst>
              <a:ext uri="{FF2B5EF4-FFF2-40B4-BE49-F238E27FC236}">
                <a16:creationId xmlns:a16="http://schemas.microsoft.com/office/drawing/2014/main" id="{815C205E-4014-FBA1-B545-4E93DEB11CF3}"/>
              </a:ext>
            </a:extLst>
          </p:cNvPr>
          <p:cNvSpPr txBox="1">
            <a:spLocks/>
          </p:cNvSpPr>
          <p:nvPr/>
        </p:nvSpPr>
        <p:spPr>
          <a:xfrm>
            <a:off x="200722" y="2356082"/>
            <a:ext cx="3463552" cy="272339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Noah soil physics includes processes for fractionally-frozen soil layers that significantly complicate the Richards equation and couple the hydrology model with the soil thermodynamic component.</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(Koren et al., 1996)</a:t>
            </a:r>
          </a:p>
        </p:txBody>
      </p:sp>
      <p:sp>
        <p:nvSpPr>
          <p:cNvPr id="6" name="Slide Number Placeholder 5">
            <a:extLst>
              <a:ext uri="{FF2B5EF4-FFF2-40B4-BE49-F238E27FC236}">
                <a16:creationId xmlns:a16="http://schemas.microsoft.com/office/drawing/2014/main" id="{5C6202D6-9D30-F88B-DF65-DAE5453267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22</a:t>
            </a:fld>
            <a:endParaRPr lang="en"/>
          </a:p>
        </p:txBody>
      </p:sp>
    </p:spTree>
    <p:extLst>
      <p:ext uri="{BB962C8B-B14F-4D97-AF65-F5344CB8AC3E}">
        <p14:creationId xmlns:p14="http://schemas.microsoft.com/office/powerpoint/2010/main" val="2337048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FAF7F-8C18-5C8D-A946-BEF1967CF95F}"/>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533E972C-CB26-13B3-56E1-AB0F34412CEF}"/>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Focus Region: Mississippi Alluvial Plain</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95D16DEF-FA4B-5119-8372-792457BA5ED0}"/>
              </a:ext>
            </a:extLst>
          </p:cNvPr>
          <p:cNvSpPr txBox="1">
            <a:spLocks/>
          </p:cNvSpPr>
          <p:nvPr/>
        </p:nvSpPr>
        <p:spPr>
          <a:xfrm>
            <a:off x="200721" y="636724"/>
            <a:ext cx="4157697" cy="434241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Next, we zoom in on the southern extent of the Mississippi river at the border of Louisiana and Mississippi. This was also a region of anomalously poor performance.</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The lowlands surrounding the river are mainly composed of clay and silty loam pixels vegetated by cropland, with the surrounding regions containing evergreen needleleaf and woodland vegetation.</a:t>
            </a:r>
          </a:p>
        </p:txBody>
      </p:sp>
      <p:pic>
        <p:nvPicPr>
          <p:cNvPr id="7" name="Picture 6" descr="Chart, line chart&#10;&#10;AI-generated content may be incorrect.">
            <a:extLst>
              <a:ext uri="{FF2B5EF4-FFF2-40B4-BE49-F238E27FC236}">
                <a16:creationId xmlns:a16="http://schemas.microsoft.com/office/drawing/2014/main" id="{5C5C0B91-6996-40CA-CD75-EF0E9D3EBF34}"/>
              </a:ext>
            </a:extLst>
          </p:cNvPr>
          <p:cNvPicPr>
            <a:picLocks noChangeAspect="1"/>
          </p:cNvPicPr>
          <p:nvPr/>
        </p:nvPicPr>
        <p:blipFill>
          <a:blip r:embed="rId3"/>
          <a:stretch>
            <a:fillRect/>
          </a:stretch>
        </p:blipFill>
        <p:spPr>
          <a:xfrm>
            <a:off x="4256389" y="3307719"/>
            <a:ext cx="4788919" cy="1435363"/>
          </a:xfrm>
          <a:prstGeom prst="rect">
            <a:avLst/>
          </a:prstGeom>
        </p:spPr>
      </p:pic>
      <p:pic>
        <p:nvPicPr>
          <p:cNvPr id="10" name="Picture 9" descr="Map&#10;&#10;AI-generated content may be incorrect.">
            <a:extLst>
              <a:ext uri="{FF2B5EF4-FFF2-40B4-BE49-F238E27FC236}">
                <a16:creationId xmlns:a16="http://schemas.microsoft.com/office/drawing/2014/main" id="{47D38F99-F483-4B6A-0F02-8175AAB2AD04}"/>
              </a:ext>
            </a:extLst>
          </p:cNvPr>
          <p:cNvPicPr>
            <a:picLocks noChangeAspect="1"/>
          </p:cNvPicPr>
          <p:nvPr/>
        </p:nvPicPr>
        <p:blipFill>
          <a:blip r:embed="rId4"/>
          <a:stretch>
            <a:fillRect/>
          </a:stretch>
        </p:blipFill>
        <p:spPr>
          <a:xfrm>
            <a:off x="4271981" y="559897"/>
            <a:ext cx="4671297" cy="2747822"/>
          </a:xfrm>
          <a:prstGeom prst="rect">
            <a:avLst/>
          </a:prstGeom>
        </p:spPr>
      </p:pic>
      <p:sp>
        <p:nvSpPr>
          <p:cNvPr id="12" name="Slide Number Placeholder 11">
            <a:extLst>
              <a:ext uri="{FF2B5EF4-FFF2-40B4-BE49-F238E27FC236}">
                <a16:creationId xmlns:a16="http://schemas.microsoft.com/office/drawing/2014/main" id="{A0D87C62-8945-44AA-9747-F806648198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23</a:t>
            </a:fld>
            <a:endParaRPr lang="en"/>
          </a:p>
        </p:txBody>
      </p:sp>
    </p:spTree>
    <p:extLst>
      <p:ext uri="{BB962C8B-B14F-4D97-AF65-F5344CB8AC3E}">
        <p14:creationId xmlns:p14="http://schemas.microsoft.com/office/powerpoint/2010/main" val="383068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73F71-B842-0170-1E96-4B17DD9E0716}"/>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778FE10F-41E0-D048-38F2-9FE9E37302A0}"/>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Focus Region: Mississippi Alluvial Plain Seasonality</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E6359076-7848-5F46-4C03-5FA7CBE4AEDE}"/>
              </a:ext>
            </a:extLst>
          </p:cNvPr>
          <p:cNvSpPr txBox="1">
            <a:spLocks/>
          </p:cNvSpPr>
          <p:nvPr/>
        </p:nvSpPr>
        <p:spPr>
          <a:xfrm>
            <a:off x="200721" y="636724"/>
            <a:ext cx="4974912" cy="434241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This region also experiences strong seasonal variation in the moisture content at all soil layers, but mainly  limited to the crop-dominated clay-like pixels</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Winter and spring generally had significantly higher RSM, but after the vegetation green-up, water is rapidly removed from the soil column.</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If late summer rains do not replenish the water, the lower level moisture content can get extremely low, as in the 2023 drought.</a:t>
            </a:r>
          </a:p>
        </p:txBody>
      </p:sp>
      <p:pic>
        <p:nvPicPr>
          <p:cNvPr id="3" name="Picture 2" descr="Histogram&#10;&#10;AI-generated content may be incorrect.">
            <a:extLst>
              <a:ext uri="{FF2B5EF4-FFF2-40B4-BE49-F238E27FC236}">
                <a16:creationId xmlns:a16="http://schemas.microsoft.com/office/drawing/2014/main" id="{8FC0507B-E83D-04D8-CBFC-0590917633E5}"/>
              </a:ext>
            </a:extLst>
          </p:cNvPr>
          <p:cNvPicPr>
            <a:picLocks noChangeAspect="1"/>
          </p:cNvPicPr>
          <p:nvPr/>
        </p:nvPicPr>
        <p:blipFill>
          <a:blip r:embed="rId3"/>
          <a:stretch>
            <a:fillRect/>
          </a:stretch>
        </p:blipFill>
        <p:spPr>
          <a:xfrm>
            <a:off x="5293255" y="554546"/>
            <a:ext cx="3767645" cy="4506776"/>
          </a:xfrm>
          <a:prstGeom prst="rect">
            <a:avLst/>
          </a:prstGeom>
        </p:spPr>
      </p:pic>
      <p:sp>
        <p:nvSpPr>
          <p:cNvPr id="6" name="Slide Number Placeholder 5">
            <a:extLst>
              <a:ext uri="{FF2B5EF4-FFF2-40B4-BE49-F238E27FC236}">
                <a16:creationId xmlns:a16="http://schemas.microsoft.com/office/drawing/2014/main" id="{15FA15FE-F585-6900-A584-B34DC47BC6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24</a:t>
            </a:fld>
            <a:endParaRPr lang="en"/>
          </a:p>
        </p:txBody>
      </p:sp>
    </p:spTree>
    <p:extLst>
      <p:ext uri="{BB962C8B-B14F-4D97-AF65-F5344CB8AC3E}">
        <p14:creationId xmlns:p14="http://schemas.microsoft.com/office/powerpoint/2010/main" val="2188842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1D960-9695-5DD5-7C98-1BEB95639702}"/>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0A7966EB-F5EF-8747-5F79-46339EB7BE45}"/>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Focus Region: Mississippi Alluvial Plain Seasonality</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64F6FFEF-62F2-8929-B848-6D0E5DB3A65A}"/>
              </a:ext>
            </a:extLst>
          </p:cNvPr>
          <p:cNvSpPr txBox="1">
            <a:spLocks/>
          </p:cNvSpPr>
          <p:nvPr/>
        </p:nvSpPr>
        <p:spPr>
          <a:xfrm>
            <a:off x="200721" y="636724"/>
            <a:ext cx="4974912" cy="434241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This region also experiences strong seasonal variation in the moisture content at all soil layers, but mainly  limited to the crop-dominated clay-like pixels</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Winter and spring generally had significantly higher RSM, but after the vegetation green-up, water is rapidly removed from the soil column.</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If late summer rains do not replenish the water, the lower level moisture content can get extremely low, as in the 2023 drought.</a:t>
            </a:r>
          </a:p>
        </p:txBody>
      </p:sp>
      <p:pic>
        <p:nvPicPr>
          <p:cNvPr id="5" name="Picture 4" descr="A picture containing text&#10;&#10;AI-generated content may be incorrect.">
            <a:extLst>
              <a:ext uri="{FF2B5EF4-FFF2-40B4-BE49-F238E27FC236}">
                <a16:creationId xmlns:a16="http://schemas.microsoft.com/office/drawing/2014/main" id="{9683B7AA-F9CA-6C6A-D5FD-C43641DE9CD7}"/>
              </a:ext>
            </a:extLst>
          </p:cNvPr>
          <p:cNvPicPr>
            <a:picLocks noChangeAspect="1"/>
          </p:cNvPicPr>
          <p:nvPr/>
        </p:nvPicPr>
        <p:blipFill>
          <a:blip r:embed="rId3"/>
          <a:stretch>
            <a:fillRect/>
          </a:stretch>
        </p:blipFill>
        <p:spPr>
          <a:xfrm>
            <a:off x="5488628" y="580079"/>
            <a:ext cx="3258862" cy="4504423"/>
          </a:xfrm>
          <a:prstGeom prst="rect">
            <a:avLst/>
          </a:prstGeom>
        </p:spPr>
      </p:pic>
      <p:sp>
        <p:nvSpPr>
          <p:cNvPr id="6" name="Google Shape;128;p15">
            <a:extLst>
              <a:ext uri="{FF2B5EF4-FFF2-40B4-BE49-F238E27FC236}">
                <a16:creationId xmlns:a16="http://schemas.microsoft.com/office/drawing/2014/main" id="{55FE5B0F-E48C-2F12-1638-B8EB678E3730}"/>
              </a:ext>
            </a:extLst>
          </p:cNvPr>
          <p:cNvSpPr txBox="1"/>
          <p:nvPr/>
        </p:nvSpPr>
        <p:spPr>
          <a:xfrm>
            <a:off x="5088294" y="459769"/>
            <a:ext cx="1802186"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0-10cm MAE</a:t>
            </a:r>
            <a:endParaRPr sz="1050">
              <a:solidFill>
                <a:srgbClr val="F3F3F3"/>
              </a:solidFill>
              <a:highlight>
                <a:srgbClr val="000000"/>
              </a:highlight>
            </a:endParaRPr>
          </a:p>
        </p:txBody>
      </p:sp>
      <p:sp>
        <p:nvSpPr>
          <p:cNvPr id="7" name="Google Shape;128;p15">
            <a:extLst>
              <a:ext uri="{FF2B5EF4-FFF2-40B4-BE49-F238E27FC236}">
                <a16:creationId xmlns:a16="http://schemas.microsoft.com/office/drawing/2014/main" id="{C55C6BA0-8AAA-604C-0151-919A275F4EA8}"/>
              </a:ext>
            </a:extLst>
          </p:cNvPr>
          <p:cNvSpPr txBox="1"/>
          <p:nvPr/>
        </p:nvSpPr>
        <p:spPr>
          <a:xfrm>
            <a:off x="6216966" y="459767"/>
            <a:ext cx="1802186"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10-40cm MAE</a:t>
            </a:r>
            <a:endParaRPr sz="1050">
              <a:solidFill>
                <a:srgbClr val="F3F3F3"/>
              </a:solidFill>
              <a:highlight>
                <a:srgbClr val="000000"/>
              </a:highlight>
            </a:endParaRPr>
          </a:p>
        </p:txBody>
      </p:sp>
      <p:sp>
        <p:nvSpPr>
          <p:cNvPr id="8" name="Google Shape;128;p15">
            <a:extLst>
              <a:ext uri="{FF2B5EF4-FFF2-40B4-BE49-F238E27FC236}">
                <a16:creationId xmlns:a16="http://schemas.microsoft.com/office/drawing/2014/main" id="{5BDAADCE-E840-A581-C206-6C561DB2AE4E}"/>
              </a:ext>
            </a:extLst>
          </p:cNvPr>
          <p:cNvSpPr txBox="1"/>
          <p:nvPr/>
        </p:nvSpPr>
        <p:spPr>
          <a:xfrm>
            <a:off x="7290814" y="459765"/>
            <a:ext cx="1802186"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40-100cm MAE</a:t>
            </a:r>
            <a:endParaRPr sz="1050">
              <a:solidFill>
                <a:srgbClr val="F3F3F3"/>
              </a:solidFill>
              <a:highlight>
                <a:srgbClr val="000000"/>
              </a:highlight>
            </a:endParaRPr>
          </a:p>
        </p:txBody>
      </p:sp>
      <p:sp>
        <p:nvSpPr>
          <p:cNvPr id="10" name="Google Shape;128;p15">
            <a:extLst>
              <a:ext uri="{FF2B5EF4-FFF2-40B4-BE49-F238E27FC236}">
                <a16:creationId xmlns:a16="http://schemas.microsoft.com/office/drawing/2014/main" id="{EE194BD3-052D-1F34-9E0E-3192539CB4B9}"/>
              </a:ext>
            </a:extLst>
          </p:cNvPr>
          <p:cNvSpPr txBox="1"/>
          <p:nvPr/>
        </p:nvSpPr>
        <p:spPr>
          <a:xfrm>
            <a:off x="7290814" y="2693267"/>
            <a:ext cx="1802186"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40-100cm Bias</a:t>
            </a:r>
            <a:endParaRPr sz="1050">
              <a:solidFill>
                <a:srgbClr val="F3F3F3"/>
              </a:solidFill>
              <a:highlight>
                <a:srgbClr val="000000"/>
              </a:highlight>
            </a:endParaRPr>
          </a:p>
        </p:txBody>
      </p:sp>
      <p:sp>
        <p:nvSpPr>
          <p:cNvPr id="11" name="Google Shape;128;p15">
            <a:extLst>
              <a:ext uri="{FF2B5EF4-FFF2-40B4-BE49-F238E27FC236}">
                <a16:creationId xmlns:a16="http://schemas.microsoft.com/office/drawing/2014/main" id="{FC285288-4416-1D20-CC97-C24C5A4CDB0C}"/>
              </a:ext>
            </a:extLst>
          </p:cNvPr>
          <p:cNvSpPr txBox="1"/>
          <p:nvPr/>
        </p:nvSpPr>
        <p:spPr>
          <a:xfrm>
            <a:off x="6164471" y="2693267"/>
            <a:ext cx="1802186"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10-40cm Bias</a:t>
            </a:r>
            <a:endParaRPr sz="1050">
              <a:solidFill>
                <a:srgbClr val="F3F3F3"/>
              </a:solidFill>
              <a:highlight>
                <a:srgbClr val="000000"/>
              </a:highlight>
            </a:endParaRPr>
          </a:p>
        </p:txBody>
      </p:sp>
      <p:sp>
        <p:nvSpPr>
          <p:cNvPr id="12" name="Google Shape;128;p15">
            <a:extLst>
              <a:ext uri="{FF2B5EF4-FFF2-40B4-BE49-F238E27FC236}">
                <a16:creationId xmlns:a16="http://schemas.microsoft.com/office/drawing/2014/main" id="{7E3148E9-11F7-7783-AB2C-CD25627668C5}"/>
              </a:ext>
            </a:extLst>
          </p:cNvPr>
          <p:cNvSpPr txBox="1"/>
          <p:nvPr/>
        </p:nvSpPr>
        <p:spPr>
          <a:xfrm>
            <a:off x="5067590" y="2693265"/>
            <a:ext cx="1802186"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0-10cm Bias</a:t>
            </a:r>
            <a:endParaRPr sz="1050">
              <a:solidFill>
                <a:srgbClr val="F3F3F3"/>
              </a:solidFill>
              <a:highlight>
                <a:srgbClr val="000000"/>
              </a:highlight>
            </a:endParaRPr>
          </a:p>
        </p:txBody>
      </p:sp>
      <p:sp>
        <p:nvSpPr>
          <p:cNvPr id="13" name="Slide Number Placeholder 12">
            <a:extLst>
              <a:ext uri="{FF2B5EF4-FFF2-40B4-BE49-F238E27FC236}">
                <a16:creationId xmlns:a16="http://schemas.microsoft.com/office/drawing/2014/main" id="{F430A9F1-69B8-2A97-7739-9F28E2BE16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25</a:t>
            </a:fld>
            <a:endParaRPr lang="en"/>
          </a:p>
        </p:txBody>
      </p:sp>
    </p:spTree>
    <p:extLst>
      <p:ext uri="{BB962C8B-B14F-4D97-AF65-F5344CB8AC3E}">
        <p14:creationId xmlns:p14="http://schemas.microsoft.com/office/powerpoint/2010/main" val="3006894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8E846-60DC-1037-5343-F099650615DF}"/>
            </a:ext>
          </a:extLst>
        </p:cNvPr>
        <p:cNvGrpSpPr/>
        <p:nvPr/>
      </p:nvGrpSpPr>
      <p:grpSpPr>
        <a:xfrm>
          <a:off x="0" y="0"/>
          <a:ext cx="0" cy="0"/>
          <a:chOff x="0" y="0"/>
          <a:chExt cx="0" cy="0"/>
        </a:xfrm>
      </p:grpSpPr>
      <p:pic>
        <p:nvPicPr>
          <p:cNvPr id="15" name="Picture 14" descr="Graphical user interface&#10;&#10;AI-generated content may be incorrect.">
            <a:extLst>
              <a:ext uri="{FF2B5EF4-FFF2-40B4-BE49-F238E27FC236}">
                <a16:creationId xmlns:a16="http://schemas.microsoft.com/office/drawing/2014/main" id="{6B21EB2E-44FC-FEDB-5B58-8D47D7D5C8B3}"/>
              </a:ext>
            </a:extLst>
          </p:cNvPr>
          <p:cNvPicPr>
            <a:picLocks noChangeAspect="1"/>
          </p:cNvPicPr>
          <p:nvPr/>
        </p:nvPicPr>
        <p:blipFill>
          <a:blip r:embed="rId3"/>
          <a:stretch>
            <a:fillRect/>
          </a:stretch>
        </p:blipFill>
        <p:spPr>
          <a:xfrm>
            <a:off x="4793281" y="2616622"/>
            <a:ext cx="4221017" cy="2462853"/>
          </a:xfrm>
          <a:prstGeom prst="rect">
            <a:avLst/>
          </a:prstGeom>
        </p:spPr>
      </p:pic>
      <p:pic>
        <p:nvPicPr>
          <p:cNvPr id="5" name="Picture 4" descr="Graphical user interface, diagram&#10;&#10;AI-generated content may be incorrect.">
            <a:extLst>
              <a:ext uri="{FF2B5EF4-FFF2-40B4-BE49-F238E27FC236}">
                <a16:creationId xmlns:a16="http://schemas.microsoft.com/office/drawing/2014/main" id="{025130C9-61A9-CE25-BB8C-EC18D03741BA}"/>
              </a:ext>
            </a:extLst>
          </p:cNvPr>
          <p:cNvPicPr>
            <a:picLocks noChangeAspect="1"/>
          </p:cNvPicPr>
          <p:nvPr/>
        </p:nvPicPr>
        <p:blipFill>
          <a:blip r:embed="rId4"/>
          <a:srcRect t="57915" r="54270"/>
          <a:stretch/>
        </p:blipFill>
        <p:spPr>
          <a:xfrm>
            <a:off x="6859952" y="3984648"/>
            <a:ext cx="1990813" cy="1094827"/>
          </a:xfrm>
          <a:prstGeom prst="rect">
            <a:avLst/>
          </a:prstGeom>
        </p:spPr>
      </p:pic>
      <p:sp>
        <p:nvSpPr>
          <p:cNvPr id="4" name="Google Shape;420;p21">
            <a:extLst>
              <a:ext uri="{FF2B5EF4-FFF2-40B4-BE49-F238E27FC236}">
                <a16:creationId xmlns:a16="http://schemas.microsoft.com/office/drawing/2014/main" id="{250E3614-3BAC-24EE-E8D5-0AB7C7381B2D}"/>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Focus Region: Mississippi Alluvial Plain Drought Case</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DA4FDB59-703F-A701-C07B-A496AB420260}"/>
              </a:ext>
            </a:extLst>
          </p:cNvPr>
          <p:cNvSpPr txBox="1">
            <a:spLocks/>
          </p:cNvSpPr>
          <p:nvPr/>
        </p:nvSpPr>
        <p:spPr>
          <a:xfrm>
            <a:off x="200720" y="636724"/>
            <a:ext cx="8744509" cy="1904704"/>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This case is from July 2023, in the lead up to the intense drought that fall. Here, the lower soil layers are already very dry, but plant transpiration remains rapid.</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The ANN struggles to capture the magnitude of diurnal dry-down from plant transpiration, but matches the characteristics of the less seasonal and less efficient wooded grassland vegetation.</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Although it is nonphysical, Noah-LSM dries the lower soil layers below wilting.</a:t>
            </a:r>
          </a:p>
        </p:txBody>
      </p:sp>
      <p:pic>
        <p:nvPicPr>
          <p:cNvPr id="8" name="Picture 7" descr="Graphical user interface&#10;&#10;AI-generated content may be incorrect.">
            <a:extLst>
              <a:ext uri="{FF2B5EF4-FFF2-40B4-BE49-F238E27FC236}">
                <a16:creationId xmlns:a16="http://schemas.microsoft.com/office/drawing/2014/main" id="{0165100B-1C3E-BB79-AB6F-DC5E4C01797E}"/>
              </a:ext>
            </a:extLst>
          </p:cNvPr>
          <p:cNvPicPr>
            <a:picLocks noChangeAspect="1"/>
          </p:cNvPicPr>
          <p:nvPr/>
        </p:nvPicPr>
        <p:blipFill>
          <a:blip r:embed="rId5"/>
          <a:srcRect l="56032" t="71431" r="3537" b="11536"/>
          <a:stretch/>
        </p:blipFill>
        <p:spPr>
          <a:xfrm>
            <a:off x="7272266" y="2109109"/>
            <a:ext cx="1742032" cy="432319"/>
          </a:xfrm>
          <a:prstGeom prst="rect">
            <a:avLst/>
          </a:prstGeom>
        </p:spPr>
      </p:pic>
      <p:pic>
        <p:nvPicPr>
          <p:cNvPr id="13" name="Picture 12" descr="A picture containing chart&#10;&#10;AI-generated content may be incorrect.">
            <a:extLst>
              <a:ext uri="{FF2B5EF4-FFF2-40B4-BE49-F238E27FC236}">
                <a16:creationId xmlns:a16="http://schemas.microsoft.com/office/drawing/2014/main" id="{73A33495-9ABA-7E2D-D07B-ACE4148FF3ED}"/>
              </a:ext>
            </a:extLst>
          </p:cNvPr>
          <p:cNvPicPr>
            <a:picLocks noChangeAspect="1"/>
          </p:cNvPicPr>
          <p:nvPr/>
        </p:nvPicPr>
        <p:blipFill>
          <a:blip r:embed="rId6"/>
          <a:stretch>
            <a:fillRect/>
          </a:stretch>
        </p:blipFill>
        <p:spPr>
          <a:xfrm>
            <a:off x="138898" y="2602073"/>
            <a:ext cx="4490850" cy="2485890"/>
          </a:xfrm>
          <a:prstGeom prst="rect">
            <a:avLst/>
          </a:prstGeom>
        </p:spPr>
      </p:pic>
      <p:sp>
        <p:nvSpPr>
          <p:cNvPr id="16" name="Slide Number Placeholder 15">
            <a:extLst>
              <a:ext uri="{FF2B5EF4-FFF2-40B4-BE49-F238E27FC236}">
                <a16:creationId xmlns:a16="http://schemas.microsoft.com/office/drawing/2014/main" id="{217D6368-ED1F-6840-D5F1-B045C21AFE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26</a:t>
            </a:fld>
            <a:endParaRPr lang="en"/>
          </a:p>
        </p:txBody>
      </p:sp>
    </p:spTree>
    <p:extLst>
      <p:ext uri="{BB962C8B-B14F-4D97-AF65-F5344CB8AC3E}">
        <p14:creationId xmlns:p14="http://schemas.microsoft.com/office/powerpoint/2010/main" val="2963097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85990-F2B5-1D0A-4252-BE6DF22B1E07}"/>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A9B6DEB6-E74C-1F16-9B17-C3DFB92B5F3C}"/>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Feature importance results</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629A82B5-7096-A27A-C6BE-861AB7B5B229}"/>
              </a:ext>
            </a:extLst>
          </p:cNvPr>
          <p:cNvSpPr txBox="1">
            <a:spLocks/>
          </p:cNvSpPr>
          <p:nvPr/>
        </p:nvSpPr>
        <p:spPr>
          <a:xfrm>
            <a:off x="200720" y="636723"/>
            <a:ext cx="5205587" cy="3528135"/>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We re-trained the best model with each input excluded in order to rank their importance.</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Precipitation and soil texture were universally the most critical predictors, followed by snow, green vegetation fraction, and shortwave flux.</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Models without LAI, pressure, and elevation actually performed better than the original.</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We confirmed this result by training another model without all 3, which was considerably better in all three soil layers.</a:t>
            </a:r>
          </a:p>
        </p:txBody>
      </p:sp>
      <p:pic>
        <p:nvPicPr>
          <p:cNvPr id="3" name="Picture 2" descr="Table&#10;&#10;AI-generated content may be incorrect.">
            <a:extLst>
              <a:ext uri="{FF2B5EF4-FFF2-40B4-BE49-F238E27FC236}">
                <a16:creationId xmlns:a16="http://schemas.microsoft.com/office/drawing/2014/main" id="{0B4CBF43-0D96-F7FD-C192-9E07DCE41145}"/>
              </a:ext>
            </a:extLst>
          </p:cNvPr>
          <p:cNvPicPr>
            <a:picLocks noChangeAspect="1"/>
          </p:cNvPicPr>
          <p:nvPr/>
        </p:nvPicPr>
        <p:blipFill>
          <a:blip r:embed="rId3"/>
          <a:stretch>
            <a:fillRect/>
          </a:stretch>
        </p:blipFill>
        <p:spPr>
          <a:xfrm>
            <a:off x="5421924" y="191891"/>
            <a:ext cx="3599234" cy="4556148"/>
          </a:xfrm>
          <a:prstGeom prst="rect">
            <a:avLst/>
          </a:prstGeom>
        </p:spPr>
      </p:pic>
      <p:pic>
        <p:nvPicPr>
          <p:cNvPr id="10" name="Picture 9" descr="Table&#10;&#10;AI-generated content may be incorrect.">
            <a:extLst>
              <a:ext uri="{FF2B5EF4-FFF2-40B4-BE49-F238E27FC236}">
                <a16:creationId xmlns:a16="http://schemas.microsoft.com/office/drawing/2014/main" id="{B7BBB516-38D2-DF20-B06F-9E82B2839FE7}"/>
              </a:ext>
            </a:extLst>
          </p:cNvPr>
          <p:cNvPicPr>
            <a:picLocks noChangeAspect="1"/>
          </p:cNvPicPr>
          <p:nvPr/>
        </p:nvPicPr>
        <p:blipFill>
          <a:blip r:embed="rId4"/>
          <a:stretch>
            <a:fillRect/>
          </a:stretch>
        </p:blipFill>
        <p:spPr>
          <a:xfrm>
            <a:off x="972767" y="3827624"/>
            <a:ext cx="3599233" cy="1149015"/>
          </a:xfrm>
          <a:prstGeom prst="rect">
            <a:avLst/>
          </a:prstGeom>
        </p:spPr>
      </p:pic>
      <p:sp>
        <p:nvSpPr>
          <p:cNvPr id="12" name="Slide Number Placeholder 11">
            <a:extLst>
              <a:ext uri="{FF2B5EF4-FFF2-40B4-BE49-F238E27FC236}">
                <a16:creationId xmlns:a16="http://schemas.microsoft.com/office/drawing/2014/main" id="{2C3034A8-54A0-7F6F-9F1C-14FD8D8424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27</a:t>
            </a:fld>
            <a:endParaRPr lang="en"/>
          </a:p>
        </p:txBody>
      </p:sp>
    </p:spTree>
    <p:extLst>
      <p:ext uri="{BB962C8B-B14F-4D97-AF65-F5344CB8AC3E}">
        <p14:creationId xmlns:p14="http://schemas.microsoft.com/office/powerpoint/2010/main" val="3839136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0781-3C94-2F7D-925D-7C6C28232E9D}"/>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520622D4-9712-9CB4-5F44-2521C0C6D784}"/>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Loss Function Manipulation Results</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FCEE7D6A-B1D6-3201-0D70-BDAA53D047F5}"/>
              </a:ext>
            </a:extLst>
          </p:cNvPr>
          <p:cNvSpPr txBox="1">
            <a:spLocks/>
          </p:cNvSpPr>
          <p:nvPr/>
        </p:nvSpPr>
        <p:spPr>
          <a:xfrm>
            <a:off x="69750" y="636723"/>
            <a:ext cx="5336557" cy="419558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I also re-trained variations on the best model while perturbing each of the custom loss function manipulations we introduced.</a:t>
            </a:r>
          </a:p>
          <a:p>
            <a:pPr marL="0" indent="0">
              <a:lnSpc>
                <a:spcPct val="100000"/>
              </a:lnSpc>
              <a:buNone/>
            </a:pPr>
            <a:endParaRPr lang="en-US" sz="2000">
              <a:solidFill>
                <a:schemeClr val="dk1"/>
              </a:solidFill>
              <a:latin typeface="Calibri"/>
              <a:ea typeface="Calibri"/>
              <a:cs typeface="Calibri"/>
              <a:sym typeface="Calibri"/>
            </a:endParaRPr>
          </a:p>
          <a:p>
            <a:pPr marL="342900">
              <a:lnSpc>
                <a:spcPct val="100000"/>
              </a:lnSpc>
            </a:pPr>
            <a:r>
              <a:rPr lang="en-US" sz="2000">
                <a:solidFill>
                  <a:schemeClr val="dk1"/>
                </a:solidFill>
                <a:latin typeface="Calibri"/>
                <a:ea typeface="Calibri"/>
                <a:cs typeface="Calibri"/>
                <a:sym typeface="Calibri"/>
              </a:rPr>
              <a:t>Magnitude bias universally diminished bulk statistics.</a:t>
            </a:r>
          </a:p>
          <a:p>
            <a:pPr marL="342900">
              <a:lnSpc>
                <a:spcPct val="100000"/>
              </a:lnSpc>
            </a:pPr>
            <a:r>
              <a:rPr lang="en-US" sz="2000">
                <a:solidFill>
                  <a:schemeClr val="dk1"/>
                </a:solidFill>
                <a:latin typeface="Calibri"/>
                <a:ea typeface="Calibri"/>
                <a:cs typeface="Calibri"/>
                <a:sym typeface="Calibri"/>
              </a:rPr>
              <a:t>Some contribution of state loss improved MAE but introduced uncertainty per the FI</a:t>
            </a:r>
          </a:p>
          <a:p>
            <a:pPr marL="342900">
              <a:lnSpc>
                <a:spcPct val="100000"/>
              </a:lnSpc>
            </a:pPr>
            <a:r>
              <a:rPr lang="en-US" sz="2000">
                <a:solidFill>
                  <a:schemeClr val="dk1"/>
                </a:solidFill>
                <a:latin typeface="Calibri"/>
                <a:ea typeface="Calibri"/>
                <a:cs typeface="Calibri"/>
                <a:sym typeface="Calibri"/>
              </a:rPr>
              <a:t>Layerwise norming improved the emphasized lower layers at the expense of the surface.</a:t>
            </a:r>
          </a:p>
          <a:p>
            <a:pPr marL="342900">
              <a:lnSpc>
                <a:spcPct val="100000"/>
              </a:lnSpc>
            </a:pPr>
            <a:r>
              <a:rPr lang="en-US" sz="2000">
                <a:solidFill>
                  <a:schemeClr val="dk1"/>
                </a:solidFill>
                <a:latin typeface="Calibri"/>
                <a:ea typeface="Calibri"/>
                <a:cs typeface="Calibri"/>
                <a:sym typeface="Calibri"/>
              </a:rPr>
              <a:t>MSE based loss rather than MAE performed considerably worse</a:t>
            </a:r>
          </a:p>
        </p:txBody>
      </p:sp>
      <p:pic>
        <p:nvPicPr>
          <p:cNvPr id="5" name="Picture 4" descr="Table&#10;&#10;AI-generated content may be incorrect.">
            <a:extLst>
              <a:ext uri="{FF2B5EF4-FFF2-40B4-BE49-F238E27FC236}">
                <a16:creationId xmlns:a16="http://schemas.microsoft.com/office/drawing/2014/main" id="{7E2929E3-9860-218A-B9D5-EAA94157A1D5}"/>
              </a:ext>
            </a:extLst>
          </p:cNvPr>
          <p:cNvPicPr>
            <a:picLocks noChangeAspect="1"/>
          </p:cNvPicPr>
          <p:nvPr/>
        </p:nvPicPr>
        <p:blipFill>
          <a:blip r:embed="rId3"/>
          <a:stretch>
            <a:fillRect/>
          </a:stretch>
        </p:blipFill>
        <p:spPr>
          <a:xfrm>
            <a:off x="5312440" y="529859"/>
            <a:ext cx="3724706" cy="4249123"/>
          </a:xfrm>
          <a:prstGeom prst="rect">
            <a:avLst/>
          </a:prstGeom>
        </p:spPr>
      </p:pic>
      <p:pic>
        <p:nvPicPr>
          <p:cNvPr id="6" name="Picture 5" descr="Table&#10;&#10;AI-generated content may be incorrect.">
            <a:extLst>
              <a:ext uri="{FF2B5EF4-FFF2-40B4-BE49-F238E27FC236}">
                <a16:creationId xmlns:a16="http://schemas.microsoft.com/office/drawing/2014/main" id="{5BDFA0D7-8047-1D56-1286-46912A19F917}"/>
              </a:ext>
            </a:extLst>
          </p:cNvPr>
          <p:cNvPicPr>
            <a:picLocks noChangeAspect="1"/>
          </p:cNvPicPr>
          <p:nvPr/>
        </p:nvPicPr>
        <p:blipFill>
          <a:blip r:embed="rId3"/>
          <a:srcRect l="24208" t="72570" r="67191" b="22874"/>
          <a:stretch/>
        </p:blipFill>
        <p:spPr>
          <a:xfrm>
            <a:off x="6221439" y="4260334"/>
            <a:ext cx="320375" cy="193560"/>
          </a:xfrm>
          <a:prstGeom prst="rect">
            <a:avLst/>
          </a:prstGeom>
        </p:spPr>
      </p:pic>
      <p:pic>
        <p:nvPicPr>
          <p:cNvPr id="7" name="Picture 6" descr="Table&#10;&#10;AI-generated content may be incorrect.">
            <a:extLst>
              <a:ext uri="{FF2B5EF4-FFF2-40B4-BE49-F238E27FC236}">
                <a16:creationId xmlns:a16="http://schemas.microsoft.com/office/drawing/2014/main" id="{537E3B33-A1CA-8A30-DAE4-18851FC5FDDF}"/>
              </a:ext>
            </a:extLst>
          </p:cNvPr>
          <p:cNvPicPr>
            <a:picLocks noChangeAspect="1"/>
          </p:cNvPicPr>
          <p:nvPr/>
        </p:nvPicPr>
        <p:blipFill>
          <a:blip r:embed="rId3"/>
          <a:srcRect l="24208" t="72570" r="67191" b="22874"/>
          <a:stretch/>
        </p:blipFill>
        <p:spPr>
          <a:xfrm>
            <a:off x="6234788" y="4300380"/>
            <a:ext cx="320375" cy="193560"/>
          </a:xfrm>
          <a:prstGeom prst="rect">
            <a:avLst/>
          </a:prstGeom>
        </p:spPr>
      </p:pic>
      <p:sp>
        <p:nvSpPr>
          <p:cNvPr id="8" name="Slide Number Placeholder 7">
            <a:extLst>
              <a:ext uri="{FF2B5EF4-FFF2-40B4-BE49-F238E27FC236}">
                <a16:creationId xmlns:a16="http://schemas.microsoft.com/office/drawing/2014/main" id="{750E0ABE-6E00-E8BD-5CED-E465311AA0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28</a:t>
            </a:fld>
            <a:endParaRPr lang="en"/>
          </a:p>
        </p:txBody>
      </p:sp>
    </p:spTree>
    <p:extLst>
      <p:ext uri="{BB962C8B-B14F-4D97-AF65-F5344CB8AC3E}">
        <p14:creationId xmlns:p14="http://schemas.microsoft.com/office/powerpoint/2010/main" val="3240554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5A321-D843-FC27-4B4A-1058F0F3BE18}"/>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EAEB775C-DB72-5F1A-3B13-FD4EA0620667}"/>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Loss Function Manipulation Results: magnitude bias</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163AD5F5-0764-60A0-AC58-8D8CDE907A94}"/>
              </a:ext>
            </a:extLst>
          </p:cNvPr>
          <p:cNvSpPr txBox="1">
            <a:spLocks/>
          </p:cNvSpPr>
          <p:nvPr/>
        </p:nvSpPr>
        <p:spPr>
          <a:xfrm>
            <a:off x="69750" y="981144"/>
            <a:ext cx="2920936" cy="389039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Although the bulk statistics were worse for the magnitude-biased loss function manipulations, events with a significant positive or negative change had lower rates of bias than the base model, and generally had lower average error rates.</a:t>
            </a:r>
          </a:p>
        </p:txBody>
      </p:sp>
      <p:grpSp>
        <p:nvGrpSpPr>
          <p:cNvPr id="25" name="Group 24">
            <a:extLst>
              <a:ext uri="{FF2B5EF4-FFF2-40B4-BE49-F238E27FC236}">
                <a16:creationId xmlns:a16="http://schemas.microsoft.com/office/drawing/2014/main" id="{A5B759AE-727B-615E-0486-5EFF661B91FF}"/>
              </a:ext>
            </a:extLst>
          </p:cNvPr>
          <p:cNvGrpSpPr/>
          <p:nvPr/>
        </p:nvGrpSpPr>
        <p:grpSpPr>
          <a:xfrm>
            <a:off x="3029491" y="659937"/>
            <a:ext cx="6044759" cy="4103926"/>
            <a:chOff x="1505921" y="270874"/>
            <a:chExt cx="7071270" cy="4800848"/>
          </a:xfrm>
        </p:grpSpPr>
        <p:pic>
          <p:nvPicPr>
            <p:cNvPr id="3" name="Picture 2" descr="Chart, line chart&#10;&#10;AI-generated content may be incorrect.">
              <a:extLst>
                <a:ext uri="{FF2B5EF4-FFF2-40B4-BE49-F238E27FC236}">
                  <a16:creationId xmlns:a16="http://schemas.microsoft.com/office/drawing/2014/main" id="{95DB4E7C-8E93-1FAB-B508-1F5E1DFEA6B0}"/>
                </a:ext>
              </a:extLst>
            </p:cNvPr>
            <p:cNvPicPr>
              <a:picLocks noChangeAspect="1"/>
            </p:cNvPicPr>
            <p:nvPr/>
          </p:nvPicPr>
          <p:blipFill>
            <a:blip r:embed="rId3"/>
            <a:stretch>
              <a:fillRect/>
            </a:stretch>
          </p:blipFill>
          <p:spPr>
            <a:xfrm>
              <a:off x="6258914" y="3487907"/>
              <a:ext cx="2318277" cy="1576062"/>
            </a:xfrm>
            <a:prstGeom prst="rect">
              <a:avLst/>
            </a:prstGeom>
          </p:spPr>
        </p:pic>
        <p:pic>
          <p:nvPicPr>
            <p:cNvPr id="10" name="Picture 9" descr="Chart, histogram&#10;&#10;AI-generated content may be incorrect.">
              <a:extLst>
                <a:ext uri="{FF2B5EF4-FFF2-40B4-BE49-F238E27FC236}">
                  <a16:creationId xmlns:a16="http://schemas.microsoft.com/office/drawing/2014/main" id="{BFA75206-79E8-081F-8CC6-0AEF29212628}"/>
                </a:ext>
              </a:extLst>
            </p:cNvPr>
            <p:cNvPicPr>
              <a:picLocks noChangeAspect="1"/>
            </p:cNvPicPr>
            <p:nvPr/>
          </p:nvPicPr>
          <p:blipFill>
            <a:blip r:embed="rId4"/>
            <a:stretch>
              <a:fillRect/>
            </a:stretch>
          </p:blipFill>
          <p:spPr>
            <a:xfrm>
              <a:off x="3785287" y="3503413"/>
              <a:ext cx="2440638" cy="1560556"/>
            </a:xfrm>
            <a:prstGeom prst="rect">
              <a:avLst/>
            </a:prstGeom>
          </p:spPr>
        </p:pic>
        <p:pic>
          <p:nvPicPr>
            <p:cNvPr id="12" name="Picture 11" descr="Chart, line chart, histogram&#10;&#10;AI-generated content may be incorrect.">
              <a:extLst>
                <a:ext uri="{FF2B5EF4-FFF2-40B4-BE49-F238E27FC236}">
                  <a16:creationId xmlns:a16="http://schemas.microsoft.com/office/drawing/2014/main" id="{3B690BF7-3CD3-ECBA-8442-E8F00D538515}"/>
                </a:ext>
              </a:extLst>
            </p:cNvPr>
            <p:cNvPicPr>
              <a:picLocks noChangeAspect="1"/>
            </p:cNvPicPr>
            <p:nvPr/>
          </p:nvPicPr>
          <p:blipFill>
            <a:blip r:embed="rId5"/>
            <a:stretch>
              <a:fillRect/>
            </a:stretch>
          </p:blipFill>
          <p:spPr>
            <a:xfrm>
              <a:off x="1505921" y="3495660"/>
              <a:ext cx="2244972" cy="1576062"/>
            </a:xfrm>
            <a:prstGeom prst="rect">
              <a:avLst/>
            </a:prstGeom>
          </p:spPr>
        </p:pic>
        <p:pic>
          <p:nvPicPr>
            <p:cNvPr id="14" name="Picture 13" descr="Chart, line chart, histogram&#10;&#10;AI-generated content may be incorrect.">
              <a:extLst>
                <a:ext uri="{FF2B5EF4-FFF2-40B4-BE49-F238E27FC236}">
                  <a16:creationId xmlns:a16="http://schemas.microsoft.com/office/drawing/2014/main" id="{8545FF2F-ADAE-4450-68DB-FDC63AF7E8BB}"/>
                </a:ext>
              </a:extLst>
            </p:cNvPr>
            <p:cNvPicPr>
              <a:picLocks noChangeAspect="1"/>
            </p:cNvPicPr>
            <p:nvPr/>
          </p:nvPicPr>
          <p:blipFill>
            <a:blip r:embed="rId6"/>
            <a:stretch>
              <a:fillRect/>
            </a:stretch>
          </p:blipFill>
          <p:spPr>
            <a:xfrm>
              <a:off x="6258915" y="1881000"/>
              <a:ext cx="2312170" cy="1576063"/>
            </a:xfrm>
            <a:prstGeom prst="rect">
              <a:avLst/>
            </a:prstGeom>
          </p:spPr>
        </p:pic>
        <p:pic>
          <p:nvPicPr>
            <p:cNvPr id="16" name="Picture 15" descr="Chart&#10;&#10;AI-generated content may be incorrect.">
              <a:extLst>
                <a:ext uri="{FF2B5EF4-FFF2-40B4-BE49-F238E27FC236}">
                  <a16:creationId xmlns:a16="http://schemas.microsoft.com/office/drawing/2014/main" id="{2928B1FB-DEF6-77B6-00D6-9EB48A749E9D}"/>
                </a:ext>
              </a:extLst>
            </p:cNvPr>
            <p:cNvPicPr>
              <a:picLocks noChangeAspect="1"/>
            </p:cNvPicPr>
            <p:nvPr/>
          </p:nvPicPr>
          <p:blipFill>
            <a:blip r:embed="rId7"/>
            <a:stretch>
              <a:fillRect/>
            </a:stretch>
          </p:blipFill>
          <p:spPr>
            <a:xfrm>
              <a:off x="3785287" y="1881000"/>
              <a:ext cx="2428233" cy="1576061"/>
            </a:xfrm>
            <a:prstGeom prst="rect">
              <a:avLst/>
            </a:prstGeom>
          </p:spPr>
        </p:pic>
        <p:pic>
          <p:nvPicPr>
            <p:cNvPr id="18" name="Picture 17" descr="Chart, line chart&#10;&#10;AI-generated content may be incorrect.">
              <a:extLst>
                <a:ext uri="{FF2B5EF4-FFF2-40B4-BE49-F238E27FC236}">
                  <a16:creationId xmlns:a16="http://schemas.microsoft.com/office/drawing/2014/main" id="{E2A348C2-FECD-49FC-2E9D-41493F85E072}"/>
                </a:ext>
              </a:extLst>
            </p:cNvPr>
            <p:cNvPicPr>
              <a:picLocks noChangeAspect="1"/>
            </p:cNvPicPr>
            <p:nvPr/>
          </p:nvPicPr>
          <p:blipFill>
            <a:blip r:embed="rId8"/>
            <a:stretch>
              <a:fillRect/>
            </a:stretch>
          </p:blipFill>
          <p:spPr>
            <a:xfrm>
              <a:off x="1505921" y="1881000"/>
              <a:ext cx="2251097" cy="1580362"/>
            </a:xfrm>
            <a:prstGeom prst="rect">
              <a:avLst/>
            </a:prstGeom>
          </p:spPr>
        </p:pic>
        <p:pic>
          <p:nvPicPr>
            <p:cNvPr id="20" name="Picture 19" descr="Chart, line chart, histogram&#10;&#10;AI-generated content may be incorrect.">
              <a:extLst>
                <a:ext uri="{FF2B5EF4-FFF2-40B4-BE49-F238E27FC236}">
                  <a16:creationId xmlns:a16="http://schemas.microsoft.com/office/drawing/2014/main" id="{E4B25C53-685C-5D89-CC01-54C2296E9B34}"/>
                </a:ext>
              </a:extLst>
            </p:cNvPr>
            <p:cNvPicPr>
              <a:picLocks noChangeAspect="1"/>
            </p:cNvPicPr>
            <p:nvPr/>
          </p:nvPicPr>
          <p:blipFill>
            <a:blip r:embed="rId9"/>
            <a:stretch>
              <a:fillRect/>
            </a:stretch>
          </p:blipFill>
          <p:spPr>
            <a:xfrm>
              <a:off x="6258915" y="270874"/>
              <a:ext cx="2311037" cy="1592116"/>
            </a:xfrm>
            <a:prstGeom prst="rect">
              <a:avLst/>
            </a:prstGeom>
          </p:spPr>
        </p:pic>
        <p:pic>
          <p:nvPicPr>
            <p:cNvPr id="22" name="Picture 21" descr="Chart, line chart&#10;&#10;AI-generated content may be incorrect.">
              <a:extLst>
                <a:ext uri="{FF2B5EF4-FFF2-40B4-BE49-F238E27FC236}">
                  <a16:creationId xmlns:a16="http://schemas.microsoft.com/office/drawing/2014/main" id="{312072FC-43A5-2C88-C77D-8C283CCFE1BE}"/>
                </a:ext>
              </a:extLst>
            </p:cNvPr>
            <p:cNvPicPr>
              <a:picLocks noChangeAspect="1"/>
            </p:cNvPicPr>
            <p:nvPr/>
          </p:nvPicPr>
          <p:blipFill>
            <a:blip r:embed="rId10"/>
            <a:stretch>
              <a:fillRect/>
            </a:stretch>
          </p:blipFill>
          <p:spPr>
            <a:xfrm>
              <a:off x="3789218" y="270874"/>
              <a:ext cx="2431372" cy="1592116"/>
            </a:xfrm>
            <a:prstGeom prst="rect">
              <a:avLst/>
            </a:prstGeom>
          </p:spPr>
        </p:pic>
        <p:pic>
          <p:nvPicPr>
            <p:cNvPr id="24" name="Picture 23" descr="Chart, line chart&#10;&#10;AI-generated content may be incorrect.">
              <a:extLst>
                <a:ext uri="{FF2B5EF4-FFF2-40B4-BE49-F238E27FC236}">
                  <a16:creationId xmlns:a16="http://schemas.microsoft.com/office/drawing/2014/main" id="{0AB001C3-25F6-80CE-AF92-40982843F76D}"/>
                </a:ext>
              </a:extLst>
            </p:cNvPr>
            <p:cNvPicPr>
              <a:picLocks noChangeAspect="1"/>
            </p:cNvPicPr>
            <p:nvPr/>
          </p:nvPicPr>
          <p:blipFill>
            <a:blip r:embed="rId11"/>
            <a:stretch>
              <a:fillRect/>
            </a:stretch>
          </p:blipFill>
          <p:spPr>
            <a:xfrm>
              <a:off x="1505921" y="270874"/>
              <a:ext cx="2244972" cy="1580362"/>
            </a:xfrm>
            <a:prstGeom prst="rect">
              <a:avLst/>
            </a:prstGeom>
          </p:spPr>
        </p:pic>
      </p:grpSp>
      <p:sp>
        <p:nvSpPr>
          <p:cNvPr id="26" name="Slide Number Placeholder 25">
            <a:extLst>
              <a:ext uri="{FF2B5EF4-FFF2-40B4-BE49-F238E27FC236}">
                <a16:creationId xmlns:a16="http://schemas.microsoft.com/office/drawing/2014/main" id="{7B2932C4-22FE-5A3E-772F-6F7A32A16F9A}"/>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a:t>29</a:t>
            </a:fld>
            <a:endParaRPr lang="en"/>
          </a:p>
        </p:txBody>
      </p:sp>
    </p:spTree>
    <p:extLst>
      <p:ext uri="{BB962C8B-B14F-4D97-AF65-F5344CB8AC3E}">
        <p14:creationId xmlns:p14="http://schemas.microsoft.com/office/powerpoint/2010/main" val="371033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100" y="64025"/>
            <a:ext cx="512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NLDAS-2/Noah-LSM background</a:t>
            </a:r>
            <a:endParaRPr>
              <a:latin typeface="Calibri"/>
              <a:ea typeface="Calibri"/>
              <a:cs typeface="Calibri"/>
              <a:sym typeface="Calibri"/>
            </a:endParaRPr>
          </a:p>
        </p:txBody>
      </p:sp>
      <p:sp>
        <p:nvSpPr>
          <p:cNvPr id="75" name="Google Shape;75;p15"/>
          <p:cNvSpPr txBox="1">
            <a:spLocks noGrp="1"/>
          </p:cNvSpPr>
          <p:nvPr>
            <p:ph type="body" idx="1"/>
          </p:nvPr>
        </p:nvSpPr>
        <p:spPr>
          <a:xfrm>
            <a:off x="68950" y="701265"/>
            <a:ext cx="4639800" cy="21759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a:solidFill>
                  <a:srgbClr val="0C0C0C"/>
                </a:solidFill>
                <a:latin typeface="Calibri"/>
                <a:ea typeface="Calibri"/>
                <a:cs typeface="Calibri"/>
                <a:sym typeface="Calibri"/>
              </a:rPr>
              <a:t>Noah-LSM is a 1D model with 4 discrete depth layers of thicknesses 10cm, 30cm, 60cm, and 100cm (only first 3 considered here).</a:t>
            </a:r>
            <a:endParaRPr>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a:solidFill>
                  <a:srgbClr val="0C0C0C"/>
                </a:solidFill>
                <a:latin typeface="Calibri"/>
                <a:ea typeface="Calibri"/>
                <a:cs typeface="Calibri"/>
                <a:sym typeface="Calibri"/>
              </a:rPr>
              <a:t>Outputs on ⅛</a:t>
            </a:r>
            <a:r>
              <a:rPr lang="en" baseline="30000">
                <a:solidFill>
                  <a:srgbClr val="0C0C0C"/>
                </a:solidFill>
                <a:latin typeface="Calibri"/>
                <a:ea typeface="Calibri"/>
                <a:cs typeface="Calibri"/>
                <a:sym typeface="Calibri"/>
              </a:rPr>
              <a:t>o</a:t>
            </a:r>
            <a:r>
              <a:rPr lang="en">
                <a:solidFill>
                  <a:srgbClr val="0C0C0C"/>
                </a:solidFill>
                <a:latin typeface="Calibri"/>
                <a:ea typeface="Calibri"/>
                <a:cs typeface="Calibri"/>
                <a:sym typeface="Calibri"/>
              </a:rPr>
              <a:t> (~13.9km) grid over CONUS</a:t>
            </a:r>
            <a:endParaRPr>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a:solidFill>
                  <a:srgbClr val="0C0C0C"/>
                </a:solidFill>
                <a:latin typeface="Calibri"/>
                <a:ea typeface="Calibri"/>
                <a:cs typeface="Calibri"/>
                <a:sym typeface="Calibri"/>
              </a:rPr>
              <a:t>Most NLDAS-2 forcings are are derived from NARR, precip from CPC/PRISM, and insolation aided by satellite-derived products.</a:t>
            </a:r>
            <a:endParaRPr>
              <a:solidFill>
                <a:srgbClr val="0C0C0C"/>
              </a:solidFill>
              <a:latin typeface="Calibri"/>
              <a:ea typeface="Calibri"/>
              <a:cs typeface="Calibri"/>
              <a:sym typeface="Calibri"/>
            </a:endParaRPr>
          </a:p>
        </p:txBody>
      </p:sp>
      <p:sp>
        <p:nvSpPr>
          <p:cNvPr id="136" name="Google Shape;136;p15"/>
          <p:cNvSpPr txBox="1"/>
          <p:nvPr/>
        </p:nvSpPr>
        <p:spPr>
          <a:xfrm>
            <a:off x="68868" y="2849363"/>
            <a:ext cx="2361900" cy="21702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dk1"/>
                </a:solidFill>
              </a:rPr>
              <a:t>Dynamic inputs:</a:t>
            </a:r>
            <a:endParaRPr b="1" u="sng">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SW/LW Radiation</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Wind speed/bearing</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Temperature</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Mixing ratio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Precipitation</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Pressure</a:t>
            </a:r>
          </a:p>
          <a:p>
            <a:pPr marL="457200" lvl="0" indent="-311150" algn="l" rtl="0">
              <a:spcBef>
                <a:spcPts val="0"/>
              </a:spcBef>
              <a:spcAft>
                <a:spcPts val="0"/>
              </a:spcAft>
              <a:buClr>
                <a:schemeClr val="dk1"/>
              </a:buClr>
              <a:buSzPts val="1300"/>
              <a:buChar char="-"/>
            </a:pPr>
            <a:r>
              <a:rPr lang="en" sz="1300">
                <a:solidFill>
                  <a:schemeClr val="dk1"/>
                </a:solidFill>
              </a:rPr>
              <a:t>Green Veg Fraction</a:t>
            </a:r>
          </a:p>
          <a:p>
            <a:pPr marL="457200" lvl="0" indent="-311150" algn="l" rtl="0">
              <a:spcBef>
                <a:spcPts val="0"/>
              </a:spcBef>
              <a:spcAft>
                <a:spcPts val="0"/>
              </a:spcAft>
              <a:buClr>
                <a:schemeClr val="dk1"/>
              </a:buClr>
              <a:buSzPts val="1300"/>
              <a:buChar char="-"/>
            </a:pPr>
            <a:r>
              <a:rPr lang="en" sz="1300">
                <a:solidFill>
                  <a:schemeClr val="dk1"/>
                </a:solidFill>
              </a:rPr>
              <a:t>Leaf Area Index</a:t>
            </a:r>
          </a:p>
          <a:p>
            <a:pPr marL="457200" lvl="0" indent="-311150" algn="l" rtl="0">
              <a:spcBef>
                <a:spcPts val="0"/>
              </a:spcBef>
              <a:spcAft>
                <a:spcPts val="0"/>
              </a:spcAft>
              <a:buClr>
                <a:schemeClr val="dk1"/>
              </a:buClr>
              <a:buSzPts val="1300"/>
              <a:buChar char="-"/>
            </a:pPr>
            <a:r>
              <a:rPr lang="en" sz="1300">
                <a:solidFill>
                  <a:schemeClr val="dk1"/>
                </a:solidFill>
              </a:rPr>
              <a:t>Snow Water Equivalent</a:t>
            </a:r>
            <a:endParaRPr sz="1300">
              <a:solidFill>
                <a:schemeClr val="dk1"/>
              </a:solidFill>
            </a:endParaRPr>
          </a:p>
        </p:txBody>
      </p:sp>
      <p:sp>
        <p:nvSpPr>
          <p:cNvPr id="137" name="Google Shape;137;p15"/>
          <p:cNvSpPr txBox="1"/>
          <p:nvPr/>
        </p:nvSpPr>
        <p:spPr>
          <a:xfrm>
            <a:off x="2065932" y="2851040"/>
            <a:ext cx="2545200" cy="16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a:solidFill>
                  <a:schemeClr val="dk1"/>
                </a:solidFill>
              </a:rPr>
              <a:t>Static inputs:</a:t>
            </a:r>
            <a:endParaRPr b="1" u="sng">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Soil texture component percentages (STATSGO)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Elevation &amp; stdev (USGS)</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Vegetation type</a:t>
            </a:r>
            <a:br>
              <a:rPr lang="en" sz="1300">
                <a:solidFill>
                  <a:schemeClr val="dk1"/>
                </a:solidFill>
              </a:rPr>
            </a:br>
            <a:r>
              <a:rPr lang="en" sz="1300">
                <a:solidFill>
                  <a:schemeClr val="dk1"/>
                </a:solidFill>
              </a:rPr>
              <a:t>(UMD classes)</a:t>
            </a:r>
            <a:endParaRPr sz="1300">
              <a:solidFill>
                <a:schemeClr val="dk1"/>
              </a:solidFill>
            </a:endParaRPr>
          </a:p>
        </p:txBody>
      </p:sp>
      <p:pic>
        <p:nvPicPr>
          <p:cNvPr id="18" name="Picture 17">
            <a:extLst>
              <a:ext uri="{FF2B5EF4-FFF2-40B4-BE49-F238E27FC236}">
                <a16:creationId xmlns:a16="http://schemas.microsoft.com/office/drawing/2014/main" id="{CB907C9F-5DB1-41D8-744B-EB7F28D6CB39}"/>
              </a:ext>
            </a:extLst>
          </p:cNvPr>
          <p:cNvPicPr>
            <a:picLocks noChangeAspect="1"/>
          </p:cNvPicPr>
          <p:nvPr/>
        </p:nvPicPr>
        <p:blipFill>
          <a:blip r:embed="rId3"/>
          <a:stretch>
            <a:fillRect/>
          </a:stretch>
        </p:blipFill>
        <p:spPr>
          <a:xfrm>
            <a:off x="5695558" y="161756"/>
            <a:ext cx="3234464" cy="2371940"/>
          </a:xfrm>
          <a:prstGeom prst="rect">
            <a:avLst/>
          </a:prstGeom>
        </p:spPr>
      </p:pic>
      <p:pic>
        <p:nvPicPr>
          <p:cNvPr id="22" name="Google Shape;122;p15">
            <a:extLst>
              <a:ext uri="{FF2B5EF4-FFF2-40B4-BE49-F238E27FC236}">
                <a16:creationId xmlns:a16="http://schemas.microsoft.com/office/drawing/2014/main" id="{76F6AD88-44D1-BF75-2D51-CA9C4E41E85F}"/>
              </a:ext>
            </a:extLst>
          </p:cNvPr>
          <p:cNvPicPr preferRelativeResize="0"/>
          <p:nvPr/>
        </p:nvPicPr>
        <p:blipFill>
          <a:blip r:embed="rId4">
            <a:alphaModFix/>
          </a:blip>
          <a:stretch>
            <a:fillRect/>
          </a:stretch>
        </p:blipFill>
        <p:spPr>
          <a:xfrm>
            <a:off x="5274506" y="3834483"/>
            <a:ext cx="1180247" cy="743401"/>
          </a:xfrm>
          <a:prstGeom prst="rect">
            <a:avLst/>
          </a:prstGeom>
          <a:noFill/>
          <a:ln>
            <a:noFill/>
          </a:ln>
        </p:spPr>
      </p:pic>
      <p:pic>
        <p:nvPicPr>
          <p:cNvPr id="23" name="Google Shape;123;p15">
            <a:extLst>
              <a:ext uri="{FF2B5EF4-FFF2-40B4-BE49-F238E27FC236}">
                <a16:creationId xmlns:a16="http://schemas.microsoft.com/office/drawing/2014/main" id="{3685190B-2823-5977-16F4-5E887B692FE4}"/>
              </a:ext>
            </a:extLst>
          </p:cNvPr>
          <p:cNvPicPr preferRelativeResize="0"/>
          <p:nvPr/>
        </p:nvPicPr>
        <p:blipFill>
          <a:blip r:embed="rId5">
            <a:alphaModFix/>
          </a:blip>
          <a:stretch>
            <a:fillRect/>
          </a:stretch>
        </p:blipFill>
        <p:spPr>
          <a:xfrm>
            <a:off x="5274506" y="3039872"/>
            <a:ext cx="1180247" cy="751066"/>
          </a:xfrm>
          <a:prstGeom prst="rect">
            <a:avLst/>
          </a:prstGeom>
          <a:noFill/>
          <a:ln>
            <a:noFill/>
          </a:ln>
        </p:spPr>
      </p:pic>
      <p:pic>
        <p:nvPicPr>
          <p:cNvPr id="24" name="Google Shape;124;p15">
            <a:extLst>
              <a:ext uri="{FF2B5EF4-FFF2-40B4-BE49-F238E27FC236}">
                <a16:creationId xmlns:a16="http://schemas.microsoft.com/office/drawing/2014/main" id="{1FAFB83F-F4EA-CA99-8BFA-FCCEAA382009}"/>
              </a:ext>
            </a:extLst>
          </p:cNvPr>
          <p:cNvPicPr preferRelativeResize="0"/>
          <p:nvPr/>
        </p:nvPicPr>
        <p:blipFill>
          <a:blip r:embed="rId6">
            <a:alphaModFix/>
          </a:blip>
          <a:stretch>
            <a:fillRect/>
          </a:stretch>
        </p:blipFill>
        <p:spPr>
          <a:xfrm>
            <a:off x="6487962" y="3039872"/>
            <a:ext cx="1180247" cy="751066"/>
          </a:xfrm>
          <a:prstGeom prst="rect">
            <a:avLst/>
          </a:prstGeom>
          <a:noFill/>
          <a:ln>
            <a:noFill/>
          </a:ln>
        </p:spPr>
      </p:pic>
      <p:pic>
        <p:nvPicPr>
          <p:cNvPr id="25" name="Google Shape;125;p15">
            <a:extLst>
              <a:ext uri="{FF2B5EF4-FFF2-40B4-BE49-F238E27FC236}">
                <a16:creationId xmlns:a16="http://schemas.microsoft.com/office/drawing/2014/main" id="{9DC9DA85-F0BC-D24E-E0DC-6522112AB36B}"/>
              </a:ext>
            </a:extLst>
          </p:cNvPr>
          <p:cNvPicPr preferRelativeResize="0"/>
          <p:nvPr/>
        </p:nvPicPr>
        <p:blipFill>
          <a:blip r:embed="rId7">
            <a:alphaModFix/>
          </a:blip>
          <a:stretch>
            <a:fillRect/>
          </a:stretch>
        </p:blipFill>
        <p:spPr>
          <a:xfrm>
            <a:off x="7701418" y="3039872"/>
            <a:ext cx="1180247" cy="751066"/>
          </a:xfrm>
          <a:prstGeom prst="rect">
            <a:avLst/>
          </a:prstGeom>
          <a:noFill/>
          <a:ln>
            <a:noFill/>
          </a:ln>
        </p:spPr>
      </p:pic>
      <p:pic>
        <p:nvPicPr>
          <p:cNvPr id="26" name="Google Shape;126;p15">
            <a:extLst>
              <a:ext uri="{FF2B5EF4-FFF2-40B4-BE49-F238E27FC236}">
                <a16:creationId xmlns:a16="http://schemas.microsoft.com/office/drawing/2014/main" id="{8025E5B1-A34D-99C5-6A95-36695F46916E}"/>
              </a:ext>
            </a:extLst>
          </p:cNvPr>
          <p:cNvPicPr preferRelativeResize="0"/>
          <p:nvPr/>
        </p:nvPicPr>
        <p:blipFill>
          <a:blip r:embed="rId8">
            <a:alphaModFix/>
          </a:blip>
          <a:stretch>
            <a:fillRect/>
          </a:stretch>
        </p:blipFill>
        <p:spPr>
          <a:xfrm>
            <a:off x="6487962" y="3834483"/>
            <a:ext cx="1180247" cy="743401"/>
          </a:xfrm>
          <a:prstGeom prst="rect">
            <a:avLst/>
          </a:prstGeom>
          <a:noFill/>
          <a:ln>
            <a:noFill/>
          </a:ln>
        </p:spPr>
      </p:pic>
      <p:pic>
        <p:nvPicPr>
          <p:cNvPr id="27" name="Google Shape;127;p15">
            <a:extLst>
              <a:ext uri="{FF2B5EF4-FFF2-40B4-BE49-F238E27FC236}">
                <a16:creationId xmlns:a16="http://schemas.microsoft.com/office/drawing/2014/main" id="{B4E52145-777E-ECC8-9882-2DB314DA520F}"/>
              </a:ext>
            </a:extLst>
          </p:cNvPr>
          <p:cNvPicPr preferRelativeResize="0"/>
          <p:nvPr/>
        </p:nvPicPr>
        <p:blipFill>
          <a:blip r:embed="rId9">
            <a:alphaModFix/>
          </a:blip>
          <a:stretch>
            <a:fillRect/>
          </a:stretch>
        </p:blipFill>
        <p:spPr>
          <a:xfrm>
            <a:off x="7701418" y="3827516"/>
            <a:ext cx="1180247" cy="743401"/>
          </a:xfrm>
          <a:prstGeom prst="rect">
            <a:avLst/>
          </a:prstGeom>
          <a:noFill/>
          <a:ln>
            <a:noFill/>
          </a:ln>
        </p:spPr>
      </p:pic>
      <p:sp>
        <p:nvSpPr>
          <p:cNvPr id="28" name="Google Shape;128;p15">
            <a:extLst>
              <a:ext uri="{FF2B5EF4-FFF2-40B4-BE49-F238E27FC236}">
                <a16:creationId xmlns:a16="http://schemas.microsoft.com/office/drawing/2014/main" id="{A9684E6E-4D59-5220-A95F-5E5165D1609D}"/>
              </a:ext>
            </a:extLst>
          </p:cNvPr>
          <p:cNvSpPr txBox="1"/>
          <p:nvPr/>
        </p:nvSpPr>
        <p:spPr>
          <a:xfrm>
            <a:off x="5357135" y="3629970"/>
            <a:ext cx="107296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NW: 13,848px</a:t>
            </a:r>
            <a:endParaRPr sz="900">
              <a:solidFill>
                <a:srgbClr val="F3F3F3"/>
              </a:solidFill>
              <a:highlight>
                <a:srgbClr val="000000"/>
              </a:highlight>
            </a:endParaRPr>
          </a:p>
        </p:txBody>
      </p:sp>
      <p:sp>
        <p:nvSpPr>
          <p:cNvPr id="29" name="Google Shape;129;p15">
            <a:extLst>
              <a:ext uri="{FF2B5EF4-FFF2-40B4-BE49-F238E27FC236}">
                <a16:creationId xmlns:a16="http://schemas.microsoft.com/office/drawing/2014/main" id="{4EFE9D06-E5A8-862D-A93D-E393502842D0}"/>
              </a:ext>
            </a:extLst>
          </p:cNvPr>
          <p:cNvSpPr txBox="1"/>
          <p:nvPr/>
        </p:nvSpPr>
        <p:spPr>
          <a:xfrm>
            <a:off x="6527050" y="3629970"/>
            <a:ext cx="107296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NC: 13,509px</a:t>
            </a:r>
            <a:endParaRPr sz="900">
              <a:solidFill>
                <a:srgbClr val="F3F3F3"/>
              </a:solidFill>
              <a:highlight>
                <a:srgbClr val="000000"/>
              </a:highlight>
            </a:endParaRPr>
          </a:p>
        </p:txBody>
      </p:sp>
      <p:sp>
        <p:nvSpPr>
          <p:cNvPr id="30" name="Google Shape;130;p15">
            <a:extLst>
              <a:ext uri="{FF2B5EF4-FFF2-40B4-BE49-F238E27FC236}">
                <a16:creationId xmlns:a16="http://schemas.microsoft.com/office/drawing/2014/main" id="{0C758444-6736-E619-1F8B-B69DE439B00C}"/>
              </a:ext>
            </a:extLst>
          </p:cNvPr>
          <p:cNvSpPr txBox="1"/>
          <p:nvPr/>
        </p:nvSpPr>
        <p:spPr>
          <a:xfrm>
            <a:off x="7726038" y="3629970"/>
            <a:ext cx="107296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NE: 6,420px</a:t>
            </a:r>
            <a:endParaRPr sz="900">
              <a:solidFill>
                <a:srgbClr val="F3F3F3"/>
              </a:solidFill>
              <a:highlight>
                <a:srgbClr val="000000"/>
              </a:highlight>
            </a:endParaRPr>
          </a:p>
        </p:txBody>
      </p:sp>
      <p:sp>
        <p:nvSpPr>
          <p:cNvPr id="31" name="Google Shape;131;p15">
            <a:extLst>
              <a:ext uri="{FF2B5EF4-FFF2-40B4-BE49-F238E27FC236}">
                <a16:creationId xmlns:a16="http://schemas.microsoft.com/office/drawing/2014/main" id="{96C0C666-9F05-1DFF-42E0-C0A817173D8C}"/>
              </a:ext>
            </a:extLst>
          </p:cNvPr>
          <p:cNvSpPr txBox="1"/>
          <p:nvPr/>
        </p:nvSpPr>
        <p:spPr>
          <a:xfrm>
            <a:off x="5357170" y="4437432"/>
            <a:ext cx="107296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SW: 4,767px</a:t>
            </a:r>
            <a:endParaRPr sz="900">
              <a:solidFill>
                <a:srgbClr val="F3F3F3"/>
              </a:solidFill>
              <a:highlight>
                <a:srgbClr val="000000"/>
              </a:highlight>
            </a:endParaRPr>
          </a:p>
        </p:txBody>
      </p:sp>
      <p:sp>
        <p:nvSpPr>
          <p:cNvPr id="32" name="Google Shape;132;p15">
            <a:extLst>
              <a:ext uri="{FF2B5EF4-FFF2-40B4-BE49-F238E27FC236}">
                <a16:creationId xmlns:a16="http://schemas.microsoft.com/office/drawing/2014/main" id="{17F801B0-ABE4-3CBF-3474-E2FD82AED1FA}"/>
              </a:ext>
            </a:extLst>
          </p:cNvPr>
          <p:cNvSpPr txBox="1"/>
          <p:nvPr/>
        </p:nvSpPr>
        <p:spPr>
          <a:xfrm>
            <a:off x="6541604" y="4437432"/>
            <a:ext cx="107296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SC: 9,907px</a:t>
            </a:r>
            <a:endParaRPr sz="900">
              <a:solidFill>
                <a:srgbClr val="F3F3F3"/>
              </a:solidFill>
              <a:highlight>
                <a:srgbClr val="000000"/>
              </a:highlight>
            </a:endParaRPr>
          </a:p>
        </p:txBody>
      </p:sp>
      <p:sp>
        <p:nvSpPr>
          <p:cNvPr id="33" name="Google Shape;133;p15">
            <a:extLst>
              <a:ext uri="{FF2B5EF4-FFF2-40B4-BE49-F238E27FC236}">
                <a16:creationId xmlns:a16="http://schemas.microsoft.com/office/drawing/2014/main" id="{CBC6D76B-5200-9F21-F350-D2A4139FAA8B}"/>
              </a:ext>
            </a:extLst>
          </p:cNvPr>
          <p:cNvSpPr txBox="1"/>
          <p:nvPr/>
        </p:nvSpPr>
        <p:spPr>
          <a:xfrm>
            <a:off x="7726038" y="4437432"/>
            <a:ext cx="107296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SE: 4,005px</a:t>
            </a:r>
            <a:endParaRPr sz="900">
              <a:solidFill>
                <a:srgbClr val="F3F3F3"/>
              </a:solidFill>
              <a:highlight>
                <a:srgbClr val="000000"/>
              </a:highlight>
            </a:endParaRPr>
          </a:p>
        </p:txBody>
      </p:sp>
      <p:sp>
        <p:nvSpPr>
          <p:cNvPr id="34" name="Google Shape;134;p15">
            <a:extLst>
              <a:ext uri="{FF2B5EF4-FFF2-40B4-BE49-F238E27FC236}">
                <a16:creationId xmlns:a16="http://schemas.microsoft.com/office/drawing/2014/main" id="{DE3D6C90-FA86-91B4-B9F0-7CEC4422BB6C}"/>
              </a:ext>
            </a:extLst>
          </p:cNvPr>
          <p:cNvSpPr txBox="1"/>
          <p:nvPr/>
        </p:nvSpPr>
        <p:spPr>
          <a:xfrm>
            <a:off x="5380693" y="2885648"/>
            <a:ext cx="3418228"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3F3F3"/>
                </a:solidFill>
                <a:highlight>
                  <a:srgbClr val="000000"/>
                </a:highlight>
              </a:rPr>
              <a:t>Soil texture RGB (sand,silt,clay) and pixel counts per region</a:t>
            </a:r>
            <a:endParaRPr sz="900">
              <a:solidFill>
                <a:srgbClr val="F3F3F3"/>
              </a:solidFill>
              <a:highlight>
                <a:srgbClr val="000000"/>
              </a:highlight>
            </a:endParaRPr>
          </a:p>
        </p:txBody>
      </p:sp>
      <p:sp>
        <p:nvSpPr>
          <p:cNvPr id="35" name="Google Shape;135;p15">
            <a:extLst>
              <a:ext uri="{FF2B5EF4-FFF2-40B4-BE49-F238E27FC236}">
                <a16:creationId xmlns:a16="http://schemas.microsoft.com/office/drawing/2014/main" id="{89C88F12-8050-96E6-82CE-BC04306C7840}"/>
              </a:ext>
            </a:extLst>
          </p:cNvPr>
          <p:cNvSpPr txBox="1"/>
          <p:nvPr/>
        </p:nvSpPr>
        <p:spPr>
          <a:xfrm>
            <a:off x="5207072" y="-11455"/>
            <a:ext cx="4208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Example of Noah-LSM and Prediction Dynamics</a:t>
            </a:r>
            <a:endParaRPr sz="1200">
              <a:solidFill>
                <a:srgbClr val="F3F3F3"/>
              </a:solidFill>
              <a:highlight>
                <a:srgbClr val="000000"/>
              </a:highlight>
            </a:endParaRPr>
          </a:p>
        </p:txBody>
      </p:sp>
      <p:sp>
        <p:nvSpPr>
          <p:cNvPr id="36" name="Google Shape;135;p15">
            <a:extLst>
              <a:ext uri="{FF2B5EF4-FFF2-40B4-BE49-F238E27FC236}">
                <a16:creationId xmlns:a16="http://schemas.microsoft.com/office/drawing/2014/main" id="{B2FAA686-A826-30C9-36DD-F02A5979B4E5}"/>
              </a:ext>
            </a:extLst>
          </p:cNvPr>
          <p:cNvSpPr txBox="1"/>
          <p:nvPr/>
        </p:nvSpPr>
        <p:spPr>
          <a:xfrm>
            <a:off x="5695558" y="162507"/>
            <a:ext cx="3234464"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3F3F3"/>
                </a:solidFill>
                <a:highlight>
                  <a:srgbClr val="000000"/>
                </a:highlight>
              </a:rPr>
              <a:t>Soil Moisture Evolution Over 2 Weeks, by soil texture</a:t>
            </a:r>
            <a:endParaRPr sz="1000">
              <a:solidFill>
                <a:srgbClr val="F3F3F3"/>
              </a:solidFill>
              <a:highlight>
                <a:srgbClr val="000000"/>
              </a:highlight>
            </a:endParaRPr>
          </a:p>
        </p:txBody>
      </p:sp>
      <p:sp>
        <p:nvSpPr>
          <p:cNvPr id="37" name="Slide Number Placeholder 36">
            <a:extLst>
              <a:ext uri="{FF2B5EF4-FFF2-40B4-BE49-F238E27FC236}">
                <a16:creationId xmlns:a16="http://schemas.microsoft.com/office/drawing/2014/main" id="{B3FC0A9E-B6AD-AEBE-B249-4624AF0514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F3CBB459-F40E-9A7B-D075-DBFD09A2CE89}"/>
            </a:ext>
          </a:extLst>
        </p:cNvPr>
        <p:cNvGrpSpPr/>
        <p:nvPr/>
      </p:nvGrpSpPr>
      <p:grpSpPr>
        <a:xfrm>
          <a:off x="0" y="0"/>
          <a:ext cx="0" cy="0"/>
          <a:chOff x="0" y="0"/>
          <a:chExt cx="0" cy="0"/>
        </a:xfrm>
      </p:grpSpPr>
      <p:pic>
        <p:nvPicPr>
          <p:cNvPr id="597" name="Google Shape;597;p31">
            <a:extLst>
              <a:ext uri="{FF2B5EF4-FFF2-40B4-BE49-F238E27FC236}">
                <a16:creationId xmlns:a16="http://schemas.microsoft.com/office/drawing/2014/main" id="{8CB26104-1D1A-EEA7-4EB8-8A9093ED03E6}"/>
              </a:ext>
            </a:extLst>
          </p:cNvPr>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598" name="Google Shape;598;p31">
            <a:extLst>
              <a:ext uri="{FF2B5EF4-FFF2-40B4-BE49-F238E27FC236}">
                <a16:creationId xmlns:a16="http://schemas.microsoft.com/office/drawing/2014/main" id="{DA3B24C0-7D84-E497-3A76-746AD38B8F1D}"/>
              </a:ext>
            </a:extLst>
          </p:cNvPr>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0C0C"/>
                </a:solidFill>
                <a:latin typeface="Calibri"/>
                <a:ea typeface="Calibri"/>
                <a:cs typeface="Calibri"/>
                <a:sym typeface="Calibri"/>
              </a:rPr>
              <a:t>Key Takeaways</a:t>
            </a:r>
            <a:endParaRPr sz="2400">
              <a:solidFill>
                <a:srgbClr val="0C0C0C"/>
              </a:solidFill>
              <a:latin typeface="Calibri"/>
              <a:ea typeface="Calibri"/>
              <a:cs typeface="Calibri"/>
              <a:sym typeface="Calibri"/>
            </a:endParaRPr>
          </a:p>
        </p:txBody>
      </p:sp>
      <p:sp>
        <p:nvSpPr>
          <p:cNvPr id="599" name="Google Shape;599;p31">
            <a:extLst>
              <a:ext uri="{FF2B5EF4-FFF2-40B4-BE49-F238E27FC236}">
                <a16:creationId xmlns:a16="http://schemas.microsoft.com/office/drawing/2014/main" id="{9CFBDF91-EAA1-5432-4FC5-514E5B5944E9}"/>
              </a:ext>
            </a:extLst>
          </p:cNvPr>
          <p:cNvSpPr txBox="1">
            <a:spLocks noGrp="1"/>
          </p:cNvSpPr>
          <p:nvPr>
            <p:ph type="body" idx="1"/>
          </p:nvPr>
        </p:nvSpPr>
        <p:spPr>
          <a:xfrm>
            <a:off x="215671" y="700750"/>
            <a:ext cx="8712657" cy="4214587"/>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0C0C0C"/>
              </a:buClr>
              <a:buSzPts val="1900"/>
              <a:buFont typeface="Calibri"/>
              <a:buAutoNum type="arabicPeriod"/>
            </a:pPr>
            <a:r>
              <a:rPr lang="en-US" sz="2000">
                <a:solidFill>
                  <a:srgbClr val="0C0C0C"/>
                </a:solidFill>
                <a:latin typeface="Calibri"/>
                <a:ea typeface="Calibri"/>
                <a:cs typeface="Calibri"/>
                <a:sym typeface="Calibri"/>
              </a:rPr>
              <a:t>ANNs are reasonably effective at capturing the soil moisture dynamics of Noah-LSM at an hourly resolution out to 2 weeks.</a:t>
            </a:r>
          </a:p>
          <a:p>
            <a:pPr lvl="1" indent="-349250">
              <a:lnSpc>
                <a:spcPct val="100000"/>
              </a:lnSpc>
              <a:buClr>
                <a:srgbClr val="0C0C0C"/>
              </a:buClr>
              <a:buSzPts val="1900"/>
            </a:pPr>
            <a:r>
              <a:rPr lang="en-US" sz="1600">
                <a:solidFill>
                  <a:srgbClr val="0C0C0C"/>
                </a:solidFill>
                <a:latin typeface="Calibri"/>
                <a:ea typeface="Calibri"/>
                <a:cs typeface="Calibri"/>
                <a:sym typeface="Calibri"/>
              </a:rPr>
              <a:t>Mean error rates over 2 weeks are below .016 RSM at all soil layers.</a:t>
            </a:r>
          </a:p>
          <a:p>
            <a:pPr lvl="1" indent="-349250">
              <a:lnSpc>
                <a:spcPct val="100000"/>
              </a:lnSpc>
              <a:buClr>
                <a:srgbClr val="0C0C0C"/>
              </a:buClr>
              <a:buSzPts val="1900"/>
            </a:pPr>
            <a:r>
              <a:rPr lang="en-US" sz="1600">
                <a:solidFill>
                  <a:srgbClr val="0C0C0C"/>
                </a:solidFill>
                <a:latin typeface="Calibri"/>
                <a:ea typeface="Calibri"/>
                <a:cs typeface="Calibri"/>
                <a:sym typeface="Calibri"/>
              </a:rPr>
              <a:t>ANNs capture critical phenomena like cold-season dyanmics, dependence on soil texture.</a:t>
            </a:r>
            <a:br>
              <a:rPr lang="en-US" sz="1600">
                <a:solidFill>
                  <a:srgbClr val="0C0C0C"/>
                </a:solidFill>
                <a:latin typeface="Calibri"/>
                <a:ea typeface="Calibri"/>
                <a:cs typeface="Calibri"/>
                <a:sym typeface="Calibri"/>
              </a:rPr>
            </a:br>
            <a:endParaRPr lang="en-US" sz="1600">
              <a:solidFill>
                <a:srgbClr val="0C0C0C"/>
              </a:solidFill>
              <a:latin typeface="Calibri"/>
              <a:ea typeface="Calibri"/>
              <a:cs typeface="Calibri"/>
              <a:sym typeface="Calibri"/>
            </a:endParaRPr>
          </a:p>
          <a:p>
            <a:pPr marL="565150" indent="-457200">
              <a:lnSpc>
                <a:spcPct val="100000"/>
              </a:lnSpc>
              <a:buClr>
                <a:srgbClr val="0C0C0C"/>
              </a:buClr>
              <a:buSzPts val="1900"/>
              <a:buFont typeface="+mj-lt"/>
              <a:buAutoNum type="arabicPeriod"/>
            </a:pPr>
            <a:r>
              <a:rPr lang="en-US" sz="2000">
                <a:solidFill>
                  <a:srgbClr val="0C0C0C"/>
                </a:solidFill>
                <a:latin typeface="Calibri"/>
                <a:ea typeface="Calibri"/>
                <a:cs typeface="Calibri"/>
                <a:sym typeface="Calibri"/>
              </a:rPr>
              <a:t>Physical reasoning can be applied to regional and seasonal evaluation with respect to input distributions can “open the black box” of ANN predictions.</a:t>
            </a:r>
          </a:p>
          <a:p>
            <a:pPr marL="1022350" lvl="1" indent="-457200">
              <a:lnSpc>
                <a:spcPct val="100000"/>
              </a:lnSpc>
              <a:buClr>
                <a:srgbClr val="0C0C0C"/>
              </a:buClr>
              <a:buSzPts val="1900"/>
            </a:pPr>
            <a:r>
              <a:rPr lang="en-US" sz="1600">
                <a:solidFill>
                  <a:srgbClr val="0C0C0C"/>
                </a:solidFill>
                <a:latin typeface="Calibri"/>
                <a:ea typeface="Calibri"/>
                <a:cs typeface="Calibri"/>
                <a:sym typeface="Calibri"/>
              </a:rPr>
              <a:t>Identified specific processes within Noah-LSM that contribute to high-error scenarios.</a:t>
            </a:r>
          </a:p>
          <a:p>
            <a:pPr marL="1022350" lvl="1" indent="-457200">
              <a:lnSpc>
                <a:spcPct val="100000"/>
              </a:lnSpc>
              <a:buClr>
                <a:srgbClr val="0C0C0C"/>
              </a:buClr>
              <a:buSzPts val="1900"/>
            </a:pPr>
            <a:endParaRPr lang="en-US" sz="1600">
              <a:solidFill>
                <a:srgbClr val="0C0C0C"/>
              </a:solidFill>
              <a:latin typeface="Calibri"/>
              <a:ea typeface="Calibri"/>
              <a:cs typeface="Calibri"/>
              <a:sym typeface="Calibri"/>
            </a:endParaRPr>
          </a:p>
          <a:p>
            <a:pPr marL="565150" indent="-457200">
              <a:lnSpc>
                <a:spcPct val="100000"/>
              </a:lnSpc>
              <a:buClr>
                <a:srgbClr val="0C0C0C"/>
              </a:buClr>
              <a:buSzPts val="1900"/>
              <a:buFont typeface="+mj-lt"/>
              <a:buAutoNum type="arabicPeriod"/>
            </a:pPr>
            <a:r>
              <a:rPr lang="en-US" sz="2000">
                <a:solidFill>
                  <a:srgbClr val="0C0C0C"/>
                </a:solidFill>
                <a:latin typeface="Calibri"/>
                <a:ea typeface="Calibri"/>
                <a:cs typeface="Calibri"/>
                <a:sym typeface="Calibri"/>
              </a:rPr>
              <a:t>Custom modifications the the loss function can change the behaviors of ANNs and improve performance in some scenarios.</a:t>
            </a:r>
          </a:p>
          <a:p>
            <a:pPr marL="1022350" lvl="1" indent="-457200">
              <a:lnSpc>
                <a:spcPct val="100000"/>
              </a:lnSpc>
              <a:buClr>
                <a:srgbClr val="0C0C0C"/>
              </a:buClr>
              <a:buSzPts val="1900"/>
            </a:pPr>
            <a:r>
              <a:rPr lang="en-US" sz="1600">
                <a:solidFill>
                  <a:srgbClr val="0C0C0C"/>
                </a:solidFill>
                <a:latin typeface="Calibri"/>
                <a:ea typeface="Calibri"/>
                <a:cs typeface="Calibri"/>
                <a:sym typeface="Calibri"/>
              </a:rPr>
              <a:t>Increment magnitude bias reduces error rates for extreme cases.</a:t>
            </a:r>
          </a:p>
          <a:p>
            <a:pPr marL="1022350" lvl="1" indent="-457200">
              <a:lnSpc>
                <a:spcPct val="100000"/>
              </a:lnSpc>
              <a:buClr>
                <a:srgbClr val="0C0C0C"/>
              </a:buClr>
              <a:buSzPts val="1900"/>
            </a:pPr>
            <a:r>
              <a:rPr lang="en-US" sz="1600">
                <a:solidFill>
                  <a:srgbClr val="0C0C0C"/>
                </a:solidFill>
                <a:latin typeface="Calibri"/>
                <a:ea typeface="Calibri"/>
                <a:cs typeface="Calibri"/>
                <a:sym typeface="Calibri"/>
              </a:rPr>
              <a:t>Integrated state error contribution in loss increases bulk model skill</a:t>
            </a:r>
          </a:p>
          <a:p>
            <a:pPr marL="1022350" lvl="1" indent="-457200">
              <a:lnSpc>
                <a:spcPct val="100000"/>
              </a:lnSpc>
              <a:buClr>
                <a:srgbClr val="0C0C0C"/>
              </a:buClr>
              <a:buSzPts val="1900"/>
            </a:pPr>
            <a:r>
              <a:rPr lang="en-US" sz="1600">
                <a:solidFill>
                  <a:srgbClr val="0C0C0C"/>
                </a:solidFill>
                <a:latin typeface="Calibri"/>
                <a:ea typeface="Calibri"/>
                <a:cs typeface="Calibri"/>
                <a:sym typeface="Calibri"/>
              </a:rPr>
              <a:t>Scaling coefficients applied to individual outputs can emphasize or de-emphasize them.</a:t>
            </a:r>
          </a:p>
        </p:txBody>
      </p:sp>
      <p:sp>
        <p:nvSpPr>
          <p:cNvPr id="2" name="Slide Number Placeholder 1">
            <a:extLst>
              <a:ext uri="{FF2B5EF4-FFF2-40B4-BE49-F238E27FC236}">
                <a16:creationId xmlns:a16="http://schemas.microsoft.com/office/drawing/2014/main" id="{80299994-5F16-3C95-98B1-D10D4B4F2F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30</a:t>
            </a:fld>
            <a:endParaRPr lang="en"/>
          </a:p>
        </p:txBody>
      </p:sp>
    </p:spTree>
    <p:extLst>
      <p:ext uri="{BB962C8B-B14F-4D97-AF65-F5344CB8AC3E}">
        <p14:creationId xmlns:p14="http://schemas.microsoft.com/office/powerpoint/2010/main" val="640200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a:extLst>
            <a:ext uri="{FF2B5EF4-FFF2-40B4-BE49-F238E27FC236}">
              <a16:creationId xmlns:a16="http://schemas.microsoft.com/office/drawing/2014/main" id="{352362CD-8296-D5EF-73FB-97962D81C594}"/>
            </a:ext>
          </a:extLst>
        </p:cNvPr>
        <p:cNvGrpSpPr/>
        <p:nvPr/>
      </p:nvGrpSpPr>
      <p:grpSpPr>
        <a:xfrm>
          <a:off x="0" y="0"/>
          <a:ext cx="0" cy="0"/>
          <a:chOff x="0" y="0"/>
          <a:chExt cx="0" cy="0"/>
        </a:xfrm>
      </p:grpSpPr>
      <p:pic>
        <p:nvPicPr>
          <p:cNvPr id="597" name="Google Shape;597;p31">
            <a:extLst>
              <a:ext uri="{FF2B5EF4-FFF2-40B4-BE49-F238E27FC236}">
                <a16:creationId xmlns:a16="http://schemas.microsoft.com/office/drawing/2014/main" id="{C627E474-622D-CD41-7E45-9A2DBB639B45}"/>
              </a:ext>
            </a:extLst>
          </p:cNvPr>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598" name="Google Shape;598;p31">
            <a:extLst>
              <a:ext uri="{FF2B5EF4-FFF2-40B4-BE49-F238E27FC236}">
                <a16:creationId xmlns:a16="http://schemas.microsoft.com/office/drawing/2014/main" id="{7BC56592-6B2F-008B-74F5-0A8FE53C70B0}"/>
              </a:ext>
            </a:extLst>
          </p:cNvPr>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0C0C"/>
                </a:solidFill>
                <a:latin typeface="Calibri"/>
                <a:ea typeface="Calibri"/>
                <a:cs typeface="Calibri"/>
                <a:sym typeface="Calibri"/>
              </a:rPr>
              <a:t>Future Directions / Questions?</a:t>
            </a:r>
            <a:endParaRPr sz="2400">
              <a:solidFill>
                <a:srgbClr val="0C0C0C"/>
              </a:solidFill>
              <a:latin typeface="Calibri"/>
              <a:ea typeface="Calibri"/>
              <a:cs typeface="Calibri"/>
              <a:sym typeface="Calibri"/>
            </a:endParaRPr>
          </a:p>
        </p:txBody>
      </p:sp>
      <p:sp>
        <p:nvSpPr>
          <p:cNvPr id="599" name="Google Shape;599;p31">
            <a:extLst>
              <a:ext uri="{FF2B5EF4-FFF2-40B4-BE49-F238E27FC236}">
                <a16:creationId xmlns:a16="http://schemas.microsoft.com/office/drawing/2014/main" id="{D0C98A68-611E-9E25-09B6-8E113C7DA9B2}"/>
              </a:ext>
            </a:extLst>
          </p:cNvPr>
          <p:cNvSpPr txBox="1">
            <a:spLocks noGrp="1"/>
          </p:cNvSpPr>
          <p:nvPr>
            <p:ph type="body" idx="1"/>
          </p:nvPr>
        </p:nvSpPr>
        <p:spPr>
          <a:xfrm>
            <a:off x="133799" y="562326"/>
            <a:ext cx="8712657" cy="4403375"/>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0C0C0C"/>
              </a:buClr>
              <a:buSzPts val="1900"/>
              <a:buFont typeface="Calibri"/>
              <a:buAutoNum type="arabicPeriod"/>
            </a:pPr>
            <a:r>
              <a:rPr lang="en-US" sz="1900">
                <a:solidFill>
                  <a:srgbClr val="0C0C0C"/>
                </a:solidFill>
                <a:latin typeface="Calibri"/>
                <a:ea typeface="Calibri"/>
                <a:cs typeface="Calibri"/>
                <a:sym typeface="Calibri"/>
              </a:rPr>
              <a:t>Applying this emulation framework to NLDAS-3 (in progress) as a collaborator on the NASA WaterInsight project.</a:t>
            </a:r>
            <a:br>
              <a:rPr lang="en-US" sz="1900">
                <a:solidFill>
                  <a:srgbClr val="0C0C0C"/>
                </a:solidFill>
                <a:latin typeface="Calibri"/>
                <a:ea typeface="Calibri"/>
                <a:cs typeface="Calibri"/>
                <a:sym typeface="Calibri"/>
              </a:rPr>
            </a:br>
            <a:endParaRPr lang="en-US" sz="10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US" sz="1900">
                <a:solidFill>
                  <a:srgbClr val="0C0C0C"/>
                </a:solidFill>
                <a:latin typeface="Calibri"/>
                <a:ea typeface="Calibri"/>
                <a:cs typeface="Calibri"/>
                <a:sym typeface="Calibri"/>
              </a:rPr>
              <a:t>Stratified sampling techniques and further loss function manipulations could improve edge case performance, ex. by assigning sample importance by forcing histogram position.</a:t>
            </a:r>
            <a:br>
              <a:rPr lang="en-US" sz="1900">
                <a:solidFill>
                  <a:srgbClr val="0C0C0C"/>
                </a:solidFill>
                <a:latin typeface="Calibri"/>
                <a:ea typeface="Calibri"/>
                <a:cs typeface="Calibri"/>
                <a:sym typeface="Calibri"/>
              </a:rPr>
            </a:br>
            <a:endParaRPr lang="en-US" sz="10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 sz="1900">
                <a:solidFill>
                  <a:srgbClr val="0C0C0C"/>
                </a:solidFill>
                <a:latin typeface="Calibri"/>
                <a:ea typeface="Calibri"/>
                <a:cs typeface="Calibri"/>
                <a:sym typeface="Calibri"/>
              </a:rPr>
              <a:t>Process-aware architectures could aid explainability and physical integrity of models, ie coupled neural networks specializing for snow, canopy dynamics, evapotranspiration, subsurface soil dynamics, etc.</a:t>
            </a:r>
            <a:br>
              <a:rPr lang="en" sz="1900">
                <a:solidFill>
                  <a:srgbClr val="0C0C0C"/>
                </a:solidFill>
                <a:latin typeface="Calibri"/>
                <a:ea typeface="Calibri"/>
                <a:cs typeface="Calibri"/>
                <a:sym typeface="Calibri"/>
              </a:rPr>
            </a:br>
            <a:endParaRPr sz="10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 sz="1900">
                <a:solidFill>
                  <a:srgbClr val="0C0C0C"/>
                </a:solidFill>
                <a:latin typeface="Calibri"/>
                <a:ea typeface="Calibri"/>
                <a:cs typeface="Calibri"/>
                <a:sym typeface="Calibri"/>
              </a:rPr>
              <a:t>Lightweight models could be deployed in an operational context to make quick estimates of soil response given manually manipulated forcings.</a:t>
            </a:r>
            <a:br>
              <a:rPr lang="en" sz="1900">
                <a:solidFill>
                  <a:srgbClr val="0C0C0C"/>
                </a:solidFill>
                <a:latin typeface="Calibri"/>
                <a:ea typeface="Calibri"/>
                <a:cs typeface="Calibri"/>
                <a:sym typeface="Calibri"/>
              </a:rPr>
            </a:br>
            <a:endParaRPr lang="en" sz="19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 sz="1900">
                <a:solidFill>
                  <a:srgbClr val="0C0C0C"/>
                </a:solidFill>
                <a:latin typeface="Calibri"/>
                <a:ea typeface="Calibri"/>
                <a:cs typeface="Calibri"/>
                <a:sym typeface="Calibri"/>
              </a:rPr>
              <a:t>ANNs can be used to interpolate land surface datasets to reduce the need for storing a large number of files at high temporal resolution.</a:t>
            </a:r>
            <a:br>
              <a:rPr lang="en" sz="1900">
                <a:solidFill>
                  <a:srgbClr val="0C0C0C"/>
                </a:solidFill>
                <a:latin typeface="Calibri"/>
                <a:ea typeface="Calibri"/>
                <a:cs typeface="Calibri"/>
                <a:sym typeface="Calibri"/>
              </a:rPr>
            </a:br>
            <a:endParaRPr sz="1000">
              <a:solidFill>
                <a:srgbClr val="0C0C0C"/>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3E47D35-A058-6292-8167-BC6C98F66D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31</a:t>
            </a:fld>
            <a:endParaRPr lang="en"/>
          </a:p>
        </p:txBody>
      </p:sp>
    </p:spTree>
    <p:extLst>
      <p:ext uri="{BB962C8B-B14F-4D97-AF65-F5344CB8AC3E}">
        <p14:creationId xmlns:p14="http://schemas.microsoft.com/office/powerpoint/2010/main" val="1751990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98;p31">
            <a:extLst>
              <a:ext uri="{FF2B5EF4-FFF2-40B4-BE49-F238E27FC236}">
                <a16:creationId xmlns:a16="http://schemas.microsoft.com/office/drawing/2014/main" id="{5F61C5B6-070C-1C98-3BCC-C2E05B2B190F}"/>
              </a:ext>
            </a:extLst>
          </p:cNvPr>
          <p:cNvSpPr txBox="1">
            <a:spLocks/>
          </p:cNvSpPr>
          <p:nvPr/>
        </p:nvSpPr>
        <p:spPr>
          <a:xfrm>
            <a:off x="83100" y="64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a:solidFill>
                  <a:srgbClr val="0C0C0C"/>
                </a:solidFill>
                <a:latin typeface="Calibri"/>
                <a:ea typeface="Calibri"/>
                <a:cs typeface="Calibri"/>
                <a:sym typeface="Calibri"/>
              </a:rPr>
              <a:t>References</a:t>
            </a:r>
          </a:p>
        </p:txBody>
      </p:sp>
      <p:sp>
        <p:nvSpPr>
          <p:cNvPr id="5" name="Google Shape;598;p31">
            <a:extLst>
              <a:ext uri="{FF2B5EF4-FFF2-40B4-BE49-F238E27FC236}">
                <a16:creationId xmlns:a16="http://schemas.microsoft.com/office/drawing/2014/main" id="{8968AE94-3A9C-45CA-3AB3-A75EE015B7B1}"/>
              </a:ext>
            </a:extLst>
          </p:cNvPr>
          <p:cNvSpPr txBox="1">
            <a:spLocks/>
          </p:cNvSpPr>
          <p:nvPr/>
        </p:nvSpPr>
        <p:spPr>
          <a:xfrm>
            <a:off x="82038" y="593693"/>
            <a:ext cx="8978862" cy="4368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28600" indent="-228600">
              <a:buSzPct val="90000"/>
              <a:buFont typeface="+mj-lt"/>
              <a:buAutoNum type="arabicPeriod"/>
            </a:pPr>
            <a:r>
              <a:rPr lang="en-US" sz="800">
                <a:effectLst/>
                <a:latin typeface="CMR12"/>
              </a:rPr>
              <a:t>Xia, Y., Mitchell, K., Ek, M., Sheffield, J., Cosgrove, B., Wood, E., Luo, L., Alonge, C., Wei, H., Meng, J., Livneh, B., Lettenmaier, D., Koren, V., Duan, Q., Mo, K., Fan, Y., and Mocko, D. (2012b). Continental-scale water and energy flux analysis and validation for North American Land Data Assimila- tion System project phase 2 (NLDAS-2): 1. Intercomparison and application of model products. </a:t>
            </a:r>
            <a:r>
              <a:rPr lang="en-US" sz="800">
                <a:effectLst/>
                <a:latin typeface="CMTI12"/>
              </a:rPr>
              <a:t>Journal of Geophysical Research: Atmospheres</a:t>
            </a:r>
            <a:r>
              <a:rPr lang="en-US" sz="800">
                <a:effectLst/>
                <a:latin typeface="CMR12"/>
              </a:rPr>
              <a:t>, 117(D3). eprint: https://onlinelibrary.wiley.com/doi/pdf/10.1029/2011JD016048. </a:t>
            </a:r>
            <a:endParaRPr lang="en-US" sz="800">
              <a:effectLst/>
              <a:latin typeface="Calibri" panose="020F0502020204030204" pitchFamily="34" charset="0"/>
              <a:cs typeface="Calibri" panose="020F0502020204030204" pitchFamily="34" charset="0"/>
            </a:endParaRPr>
          </a:p>
          <a:p>
            <a:pPr marL="228600" indent="-228600">
              <a:buSzPct val="90000"/>
              <a:buFont typeface="+mj-lt"/>
              <a:buAutoNum type="arabicPeriod"/>
            </a:pPr>
            <a:r>
              <a:rPr lang="en-US" sz="800">
                <a:effectLst/>
                <a:latin typeface="Calibri" panose="020F0502020204030204" pitchFamily="34" charset="0"/>
                <a:cs typeface="Calibri" panose="020F0502020204030204" pitchFamily="34" charset="0"/>
              </a:rPr>
              <a:t>Kratzert, F., Klotz, D., Brenner, C., Schulz, K., and Herrnegger, M. (2018). Rainfall–runoff modelling using Long Short-Term Memory (LSTM) networks. Hydrology and Earth System Sciences, 22(11):6005–6022. </a:t>
            </a:r>
            <a:endParaRPr lang="en-US" sz="800">
              <a:latin typeface="Calibri" panose="020F0502020204030204" pitchFamily="34" charset="0"/>
              <a:cs typeface="Calibri" panose="020F0502020204030204" pitchFamily="34" charset="0"/>
            </a:endParaRPr>
          </a:p>
          <a:p>
            <a:pPr marL="228600" indent="-228600">
              <a:buSzPct val="90000"/>
              <a:buFont typeface="+mj-lt"/>
              <a:buAutoNum type="arabicPeriod"/>
            </a:pPr>
            <a:r>
              <a:rPr lang="en-US" sz="800">
                <a:effectLst/>
                <a:latin typeface="Calibri" panose="020F0502020204030204" pitchFamily="34" charset="0"/>
                <a:cs typeface="Calibri" panose="020F0502020204030204" pitchFamily="34" charset="0"/>
              </a:rPr>
              <a:t>O., S. and Orth, R. (2021). Global soil moisture data derived through machine learning trained with in-situ measurements. Scientific Data, 8(1):170. Pub- lisher: Nature Publishing Group.</a:t>
            </a:r>
          </a:p>
          <a:p>
            <a:pPr marL="228600" indent="-228600">
              <a:buSzPct val="90000"/>
              <a:buFont typeface="+mj-lt"/>
              <a:buAutoNum type="arabicPeriod"/>
            </a:pPr>
            <a:r>
              <a:rPr lang="en-US" sz="800">
                <a:effectLst/>
                <a:latin typeface="Calibri" panose="020F0502020204030204" pitchFamily="34" charset="0"/>
                <a:cs typeface="Calibri" panose="020F0502020204030204" pitchFamily="34" charset="0"/>
              </a:rPr>
              <a:t>Filipovi ́c, N., Brdar, S., Mimi ́c, G., Marko, O., and Crnojevi ́c, V. (2022). Regional soil moisture prediction system based on Long Short-Term Memory network. Biosystems Engineering, 213:30–38. </a:t>
            </a:r>
          </a:p>
          <a:p>
            <a:pPr marL="228600" indent="-228600">
              <a:buSzPct val="90000"/>
              <a:buFont typeface="+mj-lt"/>
              <a:buAutoNum type="arabicPeriod"/>
            </a:pPr>
            <a:r>
              <a:rPr lang="en-US" sz="800">
                <a:effectLst/>
                <a:latin typeface="Calibri" panose="020F0502020204030204" pitchFamily="34" charset="0"/>
                <a:cs typeface="Calibri" panose="020F0502020204030204" pitchFamily="34" charset="0"/>
              </a:rPr>
              <a:t>Chen, F., Mitchell, K., Schaake, J., Xue, Y., Pan, H.-L., Koren, V., Duan, Q. Y., Ek, M., and Betts, A. (1996). Modeling of land surface evap- oration by four schemes and comparison with FIFE observations. Jour- nal of Geophysical Research: Atmospheres, 101(D3):7251–7268. eprint: https://onlinelibrary.wiley.com/doi/pdf/10.1029/95JD02165. </a:t>
            </a:r>
          </a:p>
          <a:p>
            <a:pPr marL="228600" indent="-228600">
              <a:buSzPct val="90000"/>
              <a:buFont typeface="+mj-lt"/>
              <a:buAutoNum type="arabicPeriod"/>
            </a:pPr>
            <a:r>
              <a:rPr lang="en-US" sz="800">
                <a:effectLst/>
                <a:latin typeface="Calibri" panose="020F0502020204030204" pitchFamily="34" charset="0"/>
                <a:cs typeface="Calibri" panose="020F0502020204030204" pitchFamily="34" charset="0"/>
              </a:rPr>
              <a:t>Miller, D. A. and White, R. A. (1998). A Conterminous United States Multi- layer Soil Characteristics Dataset for Regional Climate and Hydrology Model- ing. Earth Interactions, 2(2):1–26. Publisher: American Meteorological Society Section: Earth Interactions. </a:t>
            </a:r>
          </a:p>
          <a:p>
            <a:pPr marL="228600" indent="-228600">
              <a:buSzPct val="90000"/>
              <a:buFont typeface="+mj-lt"/>
              <a:buAutoNum type="arabicPeriod"/>
            </a:pPr>
            <a:r>
              <a:rPr lang="en-US" sz="800">
                <a:effectLst/>
                <a:latin typeface="Calibri" panose="020F0502020204030204" pitchFamily="34" charset="0"/>
                <a:cs typeface="Calibri" panose="020F0502020204030204" pitchFamily="34" charset="0"/>
              </a:rPr>
              <a:t>Hansen, M. C., Defries, R. S., Townshend, J. R. G., and Sohlberg, R. (2000). Global land cover classification at 1 km spatial resolu- tion using a classification tree approach. International Journal of Re- mote Sensing, 21(6-7):1331–1364. Publisher: Taylor &amp; Francis eprint: https://doi.org/10.1080/014311600210209. </a:t>
            </a:r>
          </a:p>
          <a:p>
            <a:pPr marL="228600" indent="-228600">
              <a:buSzPct val="90000"/>
              <a:buFont typeface="+mj-lt"/>
              <a:buAutoNum type="arabicPeriod"/>
            </a:pPr>
            <a:r>
              <a:rPr lang="en-US" sz="800">
                <a:effectLst/>
                <a:latin typeface="Calibri" panose="020F0502020204030204" pitchFamily="34" charset="0"/>
                <a:cs typeface="Calibri" panose="020F0502020204030204" pitchFamily="34" charset="0"/>
              </a:rPr>
              <a:t>Jarvis, P. G., Monteith, J. L., and Weatherley, P. E. (1976). The interpretation of the variations in leaf water potential and stomatal conductance found in canopies in the field. Philosophical Transactions of the Royal Society of London. B, Biological Sciences, 273(927):593–610. Publisher: Royal Society. </a:t>
            </a:r>
            <a:endParaRPr lang="en-US" sz="800">
              <a:latin typeface="Calibri" panose="020F0502020204030204" pitchFamily="34" charset="0"/>
              <a:cs typeface="Calibri" panose="020F0502020204030204" pitchFamily="34" charset="0"/>
            </a:endParaRPr>
          </a:p>
          <a:p>
            <a:pPr marL="228600" indent="-228600">
              <a:buSzPct val="90000"/>
              <a:buFont typeface="+mj-lt"/>
              <a:buAutoNum type="arabicPeriod"/>
            </a:pPr>
            <a:r>
              <a:rPr lang="en-US" sz="800">
                <a:effectLst/>
                <a:latin typeface="Calibri" panose="020F0502020204030204" pitchFamily="34" charset="0"/>
                <a:cs typeface="Calibri" panose="020F0502020204030204" pitchFamily="34" charset="0"/>
              </a:rPr>
              <a:t>Gutman, G. and Ignatov, A. (1998). The derivation of the green vegetation fraction from NOAA/AVHRR data for use in numerical weather prediction models. International Journal of Remote Sensing, 19(8):1533–1543. Publisher: Taylor &amp; Francis eprint: https://doi.org/10.1080/014311698215333. </a:t>
            </a:r>
          </a:p>
          <a:p>
            <a:pPr marL="228600" indent="-228600">
              <a:buSzPct val="90000"/>
              <a:buFont typeface="+mj-lt"/>
              <a:buAutoNum type="arabicPeriod"/>
            </a:pPr>
            <a:r>
              <a:rPr lang="en-US" sz="800">
                <a:effectLst/>
                <a:latin typeface="Calibri" panose="020F0502020204030204" pitchFamily="34" charset="0"/>
                <a:cs typeface="Calibri" panose="020F0502020204030204" pitchFamily="34" charset="0"/>
              </a:rPr>
              <a:t>Russell, S. J. and Norvig, P. (2020). Artificial Intelligence: A Modern Approach. Pearson, 4 edition. </a:t>
            </a:r>
          </a:p>
          <a:p>
            <a:pPr marL="228600" indent="-228600">
              <a:buSzPct val="90000"/>
              <a:buFont typeface="+mj-lt"/>
              <a:buAutoNum type="arabicPeriod"/>
            </a:pPr>
            <a:r>
              <a:rPr lang="en-US" sz="800">
                <a:effectLst/>
                <a:latin typeface="CMR12"/>
              </a:rPr>
              <a:t>Smith, L. N. (2017). Cyclical Learning Rates for Training Neural Networks. In </a:t>
            </a:r>
            <a:r>
              <a:rPr lang="en-US" sz="800">
                <a:effectLst/>
                <a:latin typeface="CMTI12"/>
              </a:rPr>
              <a:t>2017 IEEE Winter Conference on Applications of Computer Vision (WACV)</a:t>
            </a:r>
            <a:r>
              <a:rPr lang="en-US" sz="800">
                <a:effectLst/>
                <a:latin typeface="CMR12"/>
              </a:rPr>
              <a:t>, pages 464–472. </a:t>
            </a:r>
          </a:p>
          <a:p>
            <a:pPr marL="228600" indent="-228600">
              <a:buSzPct val="90000"/>
              <a:buFont typeface="+mj-lt"/>
              <a:buAutoNum type="arabicPeriod"/>
            </a:pPr>
            <a:r>
              <a:rPr lang="en-US" sz="800">
                <a:effectLst/>
                <a:latin typeface="CMR12"/>
              </a:rPr>
              <a:t>Koren, V., Schaake, J., Mitchell, K., Duan, Q.-Y., Chen, F., and Baker, J. M. (1999). A parameterization of snowpack and frozen ground intended for NCEP weather and climate models. </a:t>
            </a:r>
            <a:r>
              <a:rPr lang="en-US" sz="800">
                <a:effectLst/>
                <a:latin typeface="CMTI12"/>
              </a:rPr>
              <a:t>Journal of Geophysical Research: Atmospheres</a:t>
            </a:r>
            <a:r>
              <a:rPr lang="en-US" sz="800">
                <a:effectLst/>
                <a:latin typeface="CMR12"/>
              </a:rPr>
              <a:t>, 104(D16):19569–19585. eprint: https://onlinelibrary.wiley.com/doi/pdf/10.1029/1999JD900232. </a:t>
            </a:r>
            <a:endParaRPr lang="en-US" sz="800"/>
          </a:p>
          <a:p>
            <a:pPr marL="228600" indent="-228600">
              <a:buSzPct val="90000"/>
              <a:buFont typeface="+mj-lt"/>
              <a:buAutoNum type="arabicPeriod"/>
            </a:pPr>
            <a:endParaRPr lang="en-US" sz="800"/>
          </a:p>
          <a:p>
            <a:pPr marL="228600" indent="-228600">
              <a:buSzPct val="90000"/>
              <a:buFont typeface="+mj-lt"/>
              <a:buAutoNum type="arabicPeriod"/>
            </a:pPr>
            <a:endParaRPr lang="en-US" sz="800">
              <a:latin typeface="Calibri" panose="020F0502020204030204" pitchFamily="34" charset="0"/>
              <a:cs typeface="Calibri" panose="020F0502020204030204" pitchFamily="34" charset="0"/>
            </a:endParaRPr>
          </a:p>
          <a:p>
            <a:pPr marL="228600" indent="-228600">
              <a:buSzPct val="90000"/>
              <a:buFont typeface="+mj-lt"/>
              <a:buAutoNum type="arabicPeriod"/>
            </a:pPr>
            <a:endParaRPr lang="en-US" sz="800">
              <a:latin typeface="Calibri" panose="020F0502020204030204" pitchFamily="34" charset="0"/>
              <a:cs typeface="Calibri" panose="020F0502020204030204" pitchFamily="34" charset="0"/>
            </a:endParaRPr>
          </a:p>
          <a:p>
            <a:pPr marL="228600" indent="-228600">
              <a:buSzPct val="90000"/>
              <a:buFont typeface="+mj-lt"/>
              <a:buAutoNum type="arabicPeriod"/>
            </a:pPr>
            <a:endParaRPr lang="en-US" sz="800">
              <a:latin typeface="Calibri" panose="020F0502020204030204" pitchFamily="34" charset="0"/>
              <a:cs typeface="Calibri" panose="020F0502020204030204" pitchFamily="34" charset="0"/>
            </a:endParaRPr>
          </a:p>
          <a:p>
            <a:pPr marL="228600" indent="-228600">
              <a:buSzPct val="90000"/>
              <a:buFont typeface="+mj-lt"/>
              <a:buAutoNum type="arabicPeriod"/>
            </a:pPr>
            <a:endParaRPr lang="en-US" sz="800">
              <a:latin typeface="Calibri" panose="020F0502020204030204" pitchFamily="34" charset="0"/>
              <a:cs typeface="Calibri" panose="020F0502020204030204" pitchFamily="34" charset="0"/>
            </a:endParaRPr>
          </a:p>
          <a:p>
            <a:pPr marL="228600" indent="-228600">
              <a:buSzPct val="90000"/>
              <a:buFont typeface="+mj-lt"/>
              <a:buAutoNum type="arabicPeriod"/>
            </a:pPr>
            <a:endParaRPr lang="en-US" sz="800">
              <a:effectLst/>
              <a:latin typeface="Calibri" panose="020F0502020204030204" pitchFamily="34" charset="0"/>
              <a:cs typeface="Calibri" panose="020F0502020204030204" pitchFamily="34" charset="0"/>
            </a:endParaRPr>
          </a:p>
          <a:p>
            <a:pPr marL="228600" indent="-228600">
              <a:buSzPct val="90000"/>
              <a:buFont typeface="+mj-lt"/>
              <a:buAutoNum type="arabicPeriod"/>
            </a:pPr>
            <a:endParaRPr lang="en-US" sz="800">
              <a:effectLst/>
              <a:latin typeface="Calibri" panose="020F0502020204030204" pitchFamily="34" charset="0"/>
              <a:cs typeface="Calibri" panose="020F0502020204030204" pitchFamily="34" charset="0"/>
            </a:endParaRPr>
          </a:p>
          <a:p>
            <a:pPr marL="171450" indent="-171450">
              <a:buSzPct val="90000"/>
              <a:buFont typeface="Arial" panose="020B0604020202020204" pitchFamily="34" charset="0"/>
              <a:buChar char="•"/>
            </a:pPr>
            <a:endParaRPr lang="en-US" sz="80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252C2A2C-C071-DD72-517D-D51533270D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32</a:t>
            </a:fld>
            <a:endParaRPr lang="en"/>
          </a:p>
        </p:txBody>
      </p:sp>
    </p:spTree>
    <p:extLst>
      <p:ext uri="{BB962C8B-B14F-4D97-AF65-F5344CB8AC3E}">
        <p14:creationId xmlns:p14="http://schemas.microsoft.com/office/powerpoint/2010/main" val="1647629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18A264-F1AE-CCCC-FBFC-7D7649AF7D38}"/>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01D1996D-3BDE-7725-D839-527FC8813A8E}"/>
              </a:ext>
            </a:extLst>
          </p:cNvPr>
          <p:cNvSpPr txBox="1">
            <a:spLocks noGrp="1"/>
          </p:cNvSpPr>
          <p:nvPr>
            <p:ph type="title"/>
          </p:nvPr>
        </p:nvSpPr>
        <p:spPr>
          <a:xfrm>
            <a:off x="83100" y="64025"/>
            <a:ext cx="63060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Temporal characteristics: 0-10cm layer</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3966851D-0EEA-7185-E8E4-CD387CA20C7F}"/>
              </a:ext>
            </a:extLst>
          </p:cNvPr>
          <p:cNvSpPr txBox="1">
            <a:spLocks/>
          </p:cNvSpPr>
          <p:nvPr/>
        </p:nvSpPr>
        <p:spPr>
          <a:xfrm>
            <a:off x="68950" y="636725"/>
            <a:ext cx="4456458" cy="211812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a:solidFill>
                  <a:schemeClr val="dk1"/>
                </a:solidFill>
                <a:latin typeface="Calibri"/>
                <a:ea typeface="Calibri"/>
                <a:cs typeface="Calibri"/>
                <a:sym typeface="Calibri"/>
              </a:rPr>
              <a:t>Mountainous regions in the full domain showed a significant seasonal wet bias that peaks in May, and gradually declines for the remainder of the year, with high peaks taking the longest to restore.</a:t>
            </a:r>
          </a:p>
          <a:p>
            <a:pPr marL="0" indent="0">
              <a:lnSpc>
                <a:spcPct val="100000"/>
              </a:lnSpc>
              <a:buNone/>
            </a:pP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This is likely a consequence of the snow pack melting process being poorly represented in the model.</a:t>
            </a:r>
          </a:p>
        </p:txBody>
      </p:sp>
      <p:pic>
        <p:nvPicPr>
          <p:cNvPr id="3" name="Picture 2" descr="Chart, line chart&#10;&#10;AI-generated content may be incorrect.">
            <a:extLst>
              <a:ext uri="{FF2B5EF4-FFF2-40B4-BE49-F238E27FC236}">
                <a16:creationId xmlns:a16="http://schemas.microsoft.com/office/drawing/2014/main" id="{96633248-AD72-1207-09AA-7BE456724CDA}"/>
              </a:ext>
            </a:extLst>
          </p:cNvPr>
          <p:cNvPicPr>
            <a:picLocks noChangeAspect="1"/>
          </p:cNvPicPr>
          <p:nvPr/>
        </p:nvPicPr>
        <p:blipFill>
          <a:blip r:embed="rId3"/>
          <a:stretch>
            <a:fillRect/>
          </a:stretch>
        </p:blipFill>
        <p:spPr>
          <a:xfrm>
            <a:off x="4525408" y="608153"/>
            <a:ext cx="4438044" cy="1662738"/>
          </a:xfrm>
          <a:prstGeom prst="rect">
            <a:avLst/>
          </a:prstGeom>
        </p:spPr>
      </p:pic>
      <p:pic>
        <p:nvPicPr>
          <p:cNvPr id="7" name="Picture 6" descr="Chart, line chart&#10;&#10;AI-generated content may be incorrect.">
            <a:extLst>
              <a:ext uri="{FF2B5EF4-FFF2-40B4-BE49-F238E27FC236}">
                <a16:creationId xmlns:a16="http://schemas.microsoft.com/office/drawing/2014/main" id="{FF109508-2680-DD12-9374-9FF83E9E694F}"/>
              </a:ext>
            </a:extLst>
          </p:cNvPr>
          <p:cNvPicPr>
            <a:picLocks noChangeAspect="1"/>
          </p:cNvPicPr>
          <p:nvPr/>
        </p:nvPicPr>
        <p:blipFill>
          <a:blip r:embed="rId4"/>
          <a:stretch>
            <a:fillRect/>
          </a:stretch>
        </p:blipFill>
        <p:spPr>
          <a:xfrm>
            <a:off x="83100" y="2815018"/>
            <a:ext cx="5333410" cy="2007871"/>
          </a:xfrm>
          <a:prstGeom prst="rect">
            <a:avLst/>
          </a:prstGeom>
        </p:spPr>
      </p:pic>
      <p:sp>
        <p:nvSpPr>
          <p:cNvPr id="11" name="Google Shape;402;p19">
            <a:extLst>
              <a:ext uri="{FF2B5EF4-FFF2-40B4-BE49-F238E27FC236}">
                <a16:creationId xmlns:a16="http://schemas.microsoft.com/office/drawing/2014/main" id="{7C1957B5-AA6B-BD37-3146-DB031739DB2C}"/>
              </a:ext>
            </a:extLst>
          </p:cNvPr>
          <p:cNvSpPr txBox="1">
            <a:spLocks/>
          </p:cNvSpPr>
          <p:nvPr/>
        </p:nvSpPr>
        <p:spPr>
          <a:xfrm>
            <a:off x="5513018" y="2729340"/>
            <a:ext cx="3547882" cy="2118123"/>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a:solidFill>
                  <a:schemeClr val="dk1"/>
                </a:solidFill>
                <a:latin typeface="Calibri"/>
                <a:ea typeface="Calibri"/>
                <a:cs typeface="Calibri"/>
                <a:sym typeface="Calibri"/>
              </a:rPr>
              <a:t>There was also considerable seasonal stratification with respect to soil textures.</a:t>
            </a:r>
          </a:p>
          <a:p>
            <a:pPr marL="0" indent="0">
              <a:lnSpc>
                <a:spcPct val="100000"/>
              </a:lnSpc>
              <a:buNone/>
            </a:pP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During the cold season, sandy soils performed the worst by far, while the warm season was dominated by error associated with clay-like soils.</a:t>
            </a:r>
          </a:p>
        </p:txBody>
      </p:sp>
      <p:sp>
        <p:nvSpPr>
          <p:cNvPr id="12" name="Slide Number Placeholder 11">
            <a:extLst>
              <a:ext uri="{FF2B5EF4-FFF2-40B4-BE49-F238E27FC236}">
                <a16:creationId xmlns:a16="http://schemas.microsoft.com/office/drawing/2014/main" id="{33DFAD5E-22CA-CC88-E141-1584F066FB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33</a:t>
            </a:fld>
            <a:endParaRPr lang="en"/>
          </a:p>
        </p:txBody>
      </p:sp>
    </p:spTree>
    <p:extLst>
      <p:ext uri="{BB962C8B-B14F-4D97-AF65-F5344CB8AC3E}">
        <p14:creationId xmlns:p14="http://schemas.microsoft.com/office/powerpoint/2010/main" val="778359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2ACC08-765C-85F3-113D-30D41E9ECD0C}"/>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59EFDABD-EC94-C0E1-B41F-B3B6B69ED757}"/>
              </a:ext>
            </a:extLst>
          </p:cNvPr>
          <p:cNvSpPr txBox="1">
            <a:spLocks noGrp="1"/>
          </p:cNvSpPr>
          <p:nvPr>
            <p:ph type="title"/>
          </p:nvPr>
        </p:nvSpPr>
        <p:spPr>
          <a:xfrm>
            <a:off x="83100" y="64025"/>
            <a:ext cx="63060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Spatial characteristics: 10-40cm layer</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EFEB2CB9-D927-9259-95EE-99EBFA7C66AC}"/>
              </a:ext>
            </a:extLst>
          </p:cNvPr>
          <p:cNvSpPr txBox="1">
            <a:spLocks/>
          </p:cNvSpPr>
          <p:nvPr/>
        </p:nvSpPr>
        <p:spPr>
          <a:xfrm>
            <a:off x="68950" y="636725"/>
            <a:ext cx="4456458" cy="1605593"/>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b="1">
                <a:solidFill>
                  <a:schemeClr val="dk1"/>
                </a:solidFill>
                <a:latin typeface="Calibri"/>
                <a:ea typeface="Calibri"/>
                <a:cs typeface="Calibri"/>
                <a:sym typeface="Calibri"/>
              </a:rPr>
              <a:t>Cold Season:</a:t>
            </a: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Western mountain ranges and Northern Michigan sandy soils dominate the error rates in the cold season, though the corresponding bias varies.</a:t>
            </a:r>
          </a:p>
          <a:p>
            <a:pPr marL="0" indent="0">
              <a:lnSpc>
                <a:spcPct val="100000"/>
              </a:lnSpc>
              <a:buNone/>
            </a:pPr>
            <a:r>
              <a:rPr lang="en-US" sz="1600">
                <a:solidFill>
                  <a:schemeClr val="dk1"/>
                </a:solidFill>
                <a:latin typeface="Calibri"/>
                <a:ea typeface="Calibri"/>
                <a:cs typeface="Calibri"/>
                <a:sym typeface="Calibri"/>
              </a:rPr>
              <a:t>There is also a band of higher error rates that moves North from the midwest to the high plains in Spring</a:t>
            </a:r>
          </a:p>
        </p:txBody>
      </p:sp>
      <p:sp>
        <p:nvSpPr>
          <p:cNvPr id="10" name="Google Shape;402;p19">
            <a:extLst>
              <a:ext uri="{FF2B5EF4-FFF2-40B4-BE49-F238E27FC236}">
                <a16:creationId xmlns:a16="http://schemas.microsoft.com/office/drawing/2014/main" id="{45D5A127-386D-CF69-2A2A-D04D73292FCF}"/>
              </a:ext>
            </a:extLst>
          </p:cNvPr>
          <p:cNvSpPr txBox="1">
            <a:spLocks/>
          </p:cNvSpPr>
          <p:nvPr/>
        </p:nvSpPr>
        <p:spPr>
          <a:xfrm>
            <a:off x="4572000" y="636725"/>
            <a:ext cx="4456458" cy="160559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b="1">
                <a:solidFill>
                  <a:schemeClr val="dk1"/>
                </a:solidFill>
                <a:latin typeface="Calibri"/>
                <a:ea typeface="Calibri"/>
                <a:cs typeface="Calibri"/>
                <a:sym typeface="Calibri"/>
              </a:rPr>
              <a:t>Warm season:</a:t>
            </a: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Widespread wet bias closely matches the cropland soil texture, especially in clay-dominant pixels.</a:t>
            </a:r>
          </a:p>
        </p:txBody>
      </p:sp>
      <p:pic>
        <p:nvPicPr>
          <p:cNvPr id="3" name="Picture 2">
            <a:extLst>
              <a:ext uri="{FF2B5EF4-FFF2-40B4-BE49-F238E27FC236}">
                <a16:creationId xmlns:a16="http://schemas.microsoft.com/office/drawing/2014/main" id="{460C8C3B-E90A-532D-F6A9-E569BC6655DD}"/>
              </a:ext>
            </a:extLst>
          </p:cNvPr>
          <p:cNvPicPr>
            <a:picLocks noChangeAspect="1"/>
          </p:cNvPicPr>
          <p:nvPr/>
        </p:nvPicPr>
        <p:blipFill>
          <a:blip r:embed="rId3"/>
          <a:stretch>
            <a:fillRect/>
          </a:stretch>
        </p:blipFill>
        <p:spPr>
          <a:xfrm>
            <a:off x="68947" y="2225722"/>
            <a:ext cx="4456458" cy="2849856"/>
          </a:xfrm>
          <a:prstGeom prst="rect">
            <a:avLst/>
          </a:prstGeom>
        </p:spPr>
      </p:pic>
      <p:pic>
        <p:nvPicPr>
          <p:cNvPr id="7" name="Picture 6" descr="Diagram&#10;&#10;AI-generated content may be incorrect.">
            <a:extLst>
              <a:ext uri="{FF2B5EF4-FFF2-40B4-BE49-F238E27FC236}">
                <a16:creationId xmlns:a16="http://schemas.microsoft.com/office/drawing/2014/main" id="{CD2C3351-A07B-E20A-B864-1BF10DDB01FB}"/>
              </a:ext>
            </a:extLst>
          </p:cNvPr>
          <p:cNvPicPr>
            <a:picLocks noChangeAspect="1"/>
          </p:cNvPicPr>
          <p:nvPr/>
        </p:nvPicPr>
        <p:blipFill>
          <a:blip r:embed="rId4"/>
          <a:stretch>
            <a:fillRect/>
          </a:stretch>
        </p:blipFill>
        <p:spPr>
          <a:xfrm>
            <a:off x="4618593" y="2225722"/>
            <a:ext cx="4456457" cy="2849856"/>
          </a:xfrm>
          <a:prstGeom prst="rect">
            <a:avLst/>
          </a:prstGeom>
        </p:spPr>
      </p:pic>
      <p:sp>
        <p:nvSpPr>
          <p:cNvPr id="11" name="Slide Number Placeholder 10">
            <a:extLst>
              <a:ext uri="{FF2B5EF4-FFF2-40B4-BE49-F238E27FC236}">
                <a16:creationId xmlns:a16="http://schemas.microsoft.com/office/drawing/2014/main" id="{B5F8AF62-C885-163A-B14B-C518A49382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34</a:t>
            </a:fld>
            <a:endParaRPr lang="en"/>
          </a:p>
        </p:txBody>
      </p:sp>
    </p:spTree>
    <p:extLst>
      <p:ext uri="{BB962C8B-B14F-4D97-AF65-F5344CB8AC3E}">
        <p14:creationId xmlns:p14="http://schemas.microsoft.com/office/powerpoint/2010/main" val="4293519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CDC6C3-35A4-31C6-251E-F0D131ABDBFD}"/>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E3DCB9B0-0333-41FF-4E05-FCE3890ED279}"/>
              </a:ext>
            </a:extLst>
          </p:cNvPr>
          <p:cNvSpPr txBox="1">
            <a:spLocks noGrp="1"/>
          </p:cNvSpPr>
          <p:nvPr>
            <p:ph type="title"/>
          </p:nvPr>
        </p:nvSpPr>
        <p:spPr>
          <a:xfrm>
            <a:off x="83100" y="64025"/>
            <a:ext cx="63060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Temporal characteristics: 10-40cm layer</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A6BFB768-85E5-EEB1-8BA8-914808BB6EC1}"/>
              </a:ext>
            </a:extLst>
          </p:cNvPr>
          <p:cNvSpPr txBox="1">
            <a:spLocks/>
          </p:cNvSpPr>
          <p:nvPr/>
        </p:nvSpPr>
        <p:spPr>
          <a:xfrm>
            <a:off x="68950" y="636725"/>
            <a:ext cx="3946428" cy="198995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a:solidFill>
                  <a:schemeClr val="dk1"/>
                </a:solidFill>
                <a:latin typeface="Calibri"/>
                <a:ea typeface="Calibri"/>
                <a:cs typeface="Calibri"/>
                <a:sym typeface="Calibri"/>
              </a:rPr>
              <a:t>Seasonal bias with respect to soil texture is dominated by clay pixels, and secondarily by silty clay and silty clay loam pixels.</a:t>
            </a:r>
          </a:p>
          <a:p>
            <a:pPr marL="0" indent="0">
              <a:lnSpc>
                <a:spcPct val="100000"/>
              </a:lnSpc>
              <a:buNone/>
            </a:pP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Silty loam pixels, which are most commonly co-located with cropland, also show a seasonal oscillation between cold-season dry and warm-season wet bias in this layer</a:t>
            </a:r>
          </a:p>
        </p:txBody>
      </p:sp>
      <p:sp>
        <p:nvSpPr>
          <p:cNvPr id="10" name="Google Shape;402;p19">
            <a:extLst>
              <a:ext uri="{FF2B5EF4-FFF2-40B4-BE49-F238E27FC236}">
                <a16:creationId xmlns:a16="http://schemas.microsoft.com/office/drawing/2014/main" id="{D7E6A4E6-2446-7B98-878A-C08B5CDB1E2E}"/>
              </a:ext>
            </a:extLst>
          </p:cNvPr>
          <p:cNvSpPr txBox="1">
            <a:spLocks/>
          </p:cNvSpPr>
          <p:nvPr/>
        </p:nvSpPr>
        <p:spPr>
          <a:xfrm>
            <a:off x="4820320" y="2605342"/>
            <a:ext cx="4161545" cy="253815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a:solidFill>
                  <a:schemeClr val="dk1"/>
                </a:solidFill>
                <a:latin typeface="Calibri"/>
                <a:ea typeface="Calibri"/>
                <a:cs typeface="Calibri"/>
                <a:sym typeface="Calibri"/>
              </a:rPr>
              <a:t>High error rates in the Sierra Nevada and Cascade ranges in the cold season are much higher than in the Colorado peaks; these coincide with the extreme precipitation rates in that region.</a:t>
            </a:r>
          </a:p>
          <a:p>
            <a:pPr marL="0" indent="0">
              <a:lnSpc>
                <a:spcPct val="100000"/>
              </a:lnSpc>
              <a:buNone/>
            </a:pPr>
            <a:endParaRPr lang="en-US" sz="1600">
              <a:solidFill>
                <a:schemeClr val="dk1"/>
              </a:solidFill>
              <a:latin typeface="Calibri"/>
              <a:ea typeface="Calibri"/>
              <a:cs typeface="Calibri"/>
              <a:sym typeface="Calibri"/>
            </a:endParaRPr>
          </a:p>
          <a:p>
            <a:pPr marL="0" indent="0">
              <a:lnSpc>
                <a:spcPct val="100000"/>
              </a:lnSpc>
              <a:buNone/>
            </a:pPr>
            <a:r>
              <a:rPr lang="en-US" sz="1600">
                <a:solidFill>
                  <a:schemeClr val="dk1"/>
                </a:solidFill>
                <a:latin typeface="Calibri"/>
                <a:ea typeface="Calibri"/>
                <a:cs typeface="Calibri"/>
                <a:sym typeface="Calibri"/>
              </a:rPr>
              <a:t>Furthermore, it is more common for the temperature to be above freezing in the Sierra and Cascade ranges during this period of time.</a:t>
            </a:r>
          </a:p>
        </p:txBody>
      </p:sp>
      <p:pic>
        <p:nvPicPr>
          <p:cNvPr id="5" name="Picture 4" descr="Chart, line chart&#10;&#10;AI-generated content may be incorrect.">
            <a:extLst>
              <a:ext uri="{FF2B5EF4-FFF2-40B4-BE49-F238E27FC236}">
                <a16:creationId xmlns:a16="http://schemas.microsoft.com/office/drawing/2014/main" id="{70E4FB9A-1B2A-BC29-5061-73E012702EB7}"/>
              </a:ext>
            </a:extLst>
          </p:cNvPr>
          <p:cNvPicPr>
            <a:picLocks noChangeAspect="1"/>
          </p:cNvPicPr>
          <p:nvPr/>
        </p:nvPicPr>
        <p:blipFill>
          <a:blip r:embed="rId3"/>
          <a:stretch>
            <a:fillRect/>
          </a:stretch>
        </p:blipFill>
        <p:spPr>
          <a:xfrm>
            <a:off x="4015378" y="636725"/>
            <a:ext cx="5059672" cy="1880096"/>
          </a:xfrm>
          <a:prstGeom prst="rect">
            <a:avLst/>
          </a:prstGeom>
        </p:spPr>
      </p:pic>
      <p:pic>
        <p:nvPicPr>
          <p:cNvPr id="6" name="Picture 5">
            <a:extLst>
              <a:ext uri="{FF2B5EF4-FFF2-40B4-BE49-F238E27FC236}">
                <a16:creationId xmlns:a16="http://schemas.microsoft.com/office/drawing/2014/main" id="{BE6D7AB7-8F5C-1090-5AEF-FEBBCBB05B28}"/>
              </a:ext>
            </a:extLst>
          </p:cNvPr>
          <p:cNvPicPr>
            <a:picLocks noChangeAspect="1"/>
          </p:cNvPicPr>
          <p:nvPr/>
        </p:nvPicPr>
        <p:blipFill>
          <a:blip r:embed="rId4"/>
          <a:srcRect t="10214" r="52927" b="45805"/>
          <a:stretch/>
        </p:blipFill>
        <p:spPr>
          <a:xfrm>
            <a:off x="2474217" y="3250696"/>
            <a:ext cx="2244026" cy="1340802"/>
          </a:xfrm>
          <a:prstGeom prst="rect">
            <a:avLst/>
          </a:prstGeom>
        </p:spPr>
      </p:pic>
      <p:pic>
        <p:nvPicPr>
          <p:cNvPr id="11" name="Picture 10" descr="A picture containing diagram&#10;&#10;AI-generated content may be incorrect.">
            <a:extLst>
              <a:ext uri="{FF2B5EF4-FFF2-40B4-BE49-F238E27FC236}">
                <a16:creationId xmlns:a16="http://schemas.microsoft.com/office/drawing/2014/main" id="{73BA1491-4B28-BC4B-C53F-ACAC550C3D2B}"/>
              </a:ext>
            </a:extLst>
          </p:cNvPr>
          <p:cNvPicPr>
            <a:picLocks noChangeAspect="1"/>
          </p:cNvPicPr>
          <p:nvPr/>
        </p:nvPicPr>
        <p:blipFill>
          <a:blip r:embed="rId5"/>
          <a:stretch>
            <a:fillRect/>
          </a:stretch>
        </p:blipFill>
        <p:spPr>
          <a:xfrm>
            <a:off x="83100" y="3250697"/>
            <a:ext cx="2289039" cy="1340801"/>
          </a:xfrm>
          <a:prstGeom prst="rect">
            <a:avLst/>
          </a:prstGeom>
        </p:spPr>
      </p:pic>
      <p:sp>
        <p:nvSpPr>
          <p:cNvPr id="12" name="Google Shape;128;p15">
            <a:extLst>
              <a:ext uri="{FF2B5EF4-FFF2-40B4-BE49-F238E27FC236}">
                <a16:creationId xmlns:a16="http://schemas.microsoft.com/office/drawing/2014/main" id="{0C8CEC9D-1F96-9C7E-237B-6D32D251B316}"/>
              </a:ext>
            </a:extLst>
          </p:cNvPr>
          <p:cNvSpPr txBox="1"/>
          <p:nvPr/>
        </p:nvSpPr>
        <p:spPr>
          <a:xfrm>
            <a:off x="2348676" y="3111588"/>
            <a:ext cx="2495107"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10-40cm MAE (DJF)</a:t>
            </a:r>
            <a:endParaRPr sz="1200">
              <a:solidFill>
                <a:srgbClr val="F3F3F3"/>
              </a:solidFill>
              <a:highlight>
                <a:srgbClr val="000000"/>
              </a:highlight>
            </a:endParaRPr>
          </a:p>
        </p:txBody>
      </p:sp>
      <p:sp>
        <p:nvSpPr>
          <p:cNvPr id="15" name="Google Shape;128;p15">
            <a:extLst>
              <a:ext uri="{FF2B5EF4-FFF2-40B4-BE49-F238E27FC236}">
                <a16:creationId xmlns:a16="http://schemas.microsoft.com/office/drawing/2014/main" id="{8967A9EE-680E-494B-88FB-809D15FFE220}"/>
              </a:ext>
            </a:extLst>
          </p:cNvPr>
          <p:cNvSpPr txBox="1"/>
          <p:nvPr/>
        </p:nvSpPr>
        <p:spPr>
          <a:xfrm>
            <a:off x="-122968" y="3111588"/>
            <a:ext cx="2495107"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Mean Precipitation (DJF)</a:t>
            </a:r>
            <a:endParaRPr sz="1200">
              <a:solidFill>
                <a:srgbClr val="F3F3F3"/>
              </a:solidFill>
              <a:highlight>
                <a:srgbClr val="000000"/>
              </a:highlight>
            </a:endParaRPr>
          </a:p>
        </p:txBody>
      </p:sp>
      <p:sp>
        <p:nvSpPr>
          <p:cNvPr id="16" name="Slide Number Placeholder 15">
            <a:extLst>
              <a:ext uri="{FF2B5EF4-FFF2-40B4-BE49-F238E27FC236}">
                <a16:creationId xmlns:a16="http://schemas.microsoft.com/office/drawing/2014/main" id="{7F694BB9-50D4-C348-3D8E-76E65104D5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35</a:t>
            </a:fld>
            <a:endParaRPr lang="en"/>
          </a:p>
        </p:txBody>
      </p:sp>
    </p:spTree>
    <p:extLst>
      <p:ext uri="{BB962C8B-B14F-4D97-AF65-F5344CB8AC3E}">
        <p14:creationId xmlns:p14="http://schemas.microsoft.com/office/powerpoint/2010/main" val="1659285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36A5A6-E658-3ED3-1257-8D7102C19ABC}"/>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84D56488-4D7C-621B-0B9E-E955EF55B497}"/>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Focus Region: High Plains</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008E3EE0-D4DE-0F2F-227D-34D309850930}"/>
              </a:ext>
            </a:extLst>
          </p:cNvPr>
          <p:cNvSpPr txBox="1">
            <a:spLocks/>
          </p:cNvSpPr>
          <p:nvPr/>
        </p:nvSpPr>
        <p:spPr>
          <a:xfrm>
            <a:off x="200721" y="636724"/>
            <a:ext cx="8662951" cy="188621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Here, we focus on the high plains region at the border of Nebraska and South Dakota, which includes a portion of the troublesome Nebraska Sand Hills.</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The region has an elevation gradient to the Southwest, a mixture of sandy, silty, and clay-dominant pixels, and is dominated by grassland and cropland vegetation. </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endParaRPr lang="en-US" sz="2000">
              <a:solidFill>
                <a:schemeClr val="dk1"/>
              </a:solidFill>
              <a:latin typeface="Calibri"/>
              <a:ea typeface="Calibri"/>
              <a:cs typeface="Calibri"/>
              <a:sym typeface="Calibri"/>
            </a:endParaRPr>
          </a:p>
        </p:txBody>
      </p:sp>
      <p:pic>
        <p:nvPicPr>
          <p:cNvPr id="6" name="Picture 5" descr="Chart&#10;&#10;AI-generated content may be incorrect.">
            <a:extLst>
              <a:ext uri="{FF2B5EF4-FFF2-40B4-BE49-F238E27FC236}">
                <a16:creationId xmlns:a16="http://schemas.microsoft.com/office/drawing/2014/main" id="{93079B0F-4C3C-CC6E-ACD5-E1333F07D115}"/>
              </a:ext>
            </a:extLst>
          </p:cNvPr>
          <p:cNvPicPr>
            <a:picLocks noChangeAspect="1"/>
          </p:cNvPicPr>
          <p:nvPr/>
        </p:nvPicPr>
        <p:blipFill>
          <a:blip r:embed="rId3"/>
          <a:stretch>
            <a:fillRect/>
          </a:stretch>
        </p:blipFill>
        <p:spPr>
          <a:xfrm>
            <a:off x="3260175" y="2522943"/>
            <a:ext cx="5683103" cy="2385499"/>
          </a:xfrm>
          <a:prstGeom prst="rect">
            <a:avLst/>
          </a:prstGeom>
        </p:spPr>
      </p:pic>
      <p:sp>
        <p:nvSpPr>
          <p:cNvPr id="7" name="Google Shape;402;p19">
            <a:extLst>
              <a:ext uri="{FF2B5EF4-FFF2-40B4-BE49-F238E27FC236}">
                <a16:creationId xmlns:a16="http://schemas.microsoft.com/office/drawing/2014/main" id="{A4E3BF2F-2C3F-06AB-977B-0293810FCC11}"/>
              </a:ext>
            </a:extLst>
          </p:cNvPr>
          <p:cNvSpPr txBox="1">
            <a:spLocks/>
          </p:cNvSpPr>
          <p:nvPr/>
        </p:nvSpPr>
        <p:spPr>
          <a:xfrm>
            <a:off x="200721" y="2620558"/>
            <a:ext cx="3059455" cy="22878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The three circled grassland pixels with clay, silty loam, and sandy textured were selected for analysis of individual prediction sequences.</a:t>
            </a:r>
          </a:p>
        </p:txBody>
      </p:sp>
      <p:sp>
        <p:nvSpPr>
          <p:cNvPr id="13" name="Slide Number Placeholder 12">
            <a:extLst>
              <a:ext uri="{FF2B5EF4-FFF2-40B4-BE49-F238E27FC236}">
                <a16:creationId xmlns:a16="http://schemas.microsoft.com/office/drawing/2014/main" id="{EA81E130-4BEA-2760-C8BC-348EB9D26A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36</a:t>
            </a:fld>
            <a:endParaRPr lang="en"/>
          </a:p>
        </p:txBody>
      </p:sp>
    </p:spTree>
    <p:extLst>
      <p:ext uri="{BB962C8B-B14F-4D97-AF65-F5344CB8AC3E}">
        <p14:creationId xmlns:p14="http://schemas.microsoft.com/office/powerpoint/2010/main" val="3343357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02015D-CF5A-9E15-2893-11335C3988F9}"/>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85DF21B7-12FA-D717-4711-57C2030813DD}"/>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Focus Region: High Plains Seasonality</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AB2E330F-82FA-44CF-3D1D-779CEF00570D}"/>
              </a:ext>
            </a:extLst>
          </p:cNvPr>
          <p:cNvSpPr txBox="1">
            <a:spLocks/>
          </p:cNvSpPr>
          <p:nvPr/>
        </p:nvSpPr>
        <p:spPr>
          <a:xfrm>
            <a:off x="200721" y="636724"/>
            <a:ext cx="5052073" cy="25551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2000">
                <a:solidFill>
                  <a:schemeClr val="dk1"/>
                </a:solidFill>
                <a:latin typeface="Calibri"/>
                <a:ea typeface="Calibri"/>
                <a:cs typeface="Calibri"/>
                <a:sym typeface="Calibri"/>
              </a:rPr>
              <a:t>All soil layers are far wetter in the cold season than in the summer, with the surface layer approaching saturation due to the common presence of a snow pack.</a:t>
            </a:r>
          </a:p>
          <a:p>
            <a:pPr marL="0" indent="0">
              <a:lnSpc>
                <a:spcPct val="100000"/>
              </a:lnSpc>
              <a:buNone/>
            </a:pPr>
            <a:endParaRPr lang="en-US" sz="2000">
              <a:solidFill>
                <a:schemeClr val="dk1"/>
              </a:solidFill>
              <a:latin typeface="Calibri"/>
              <a:ea typeface="Calibri"/>
              <a:cs typeface="Calibri"/>
              <a:sym typeface="Calibri"/>
            </a:endParaRPr>
          </a:p>
          <a:p>
            <a:pPr marL="0" indent="0">
              <a:lnSpc>
                <a:spcPct val="100000"/>
              </a:lnSpc>
              <a:buNone/>
            </a:pPr>
            <a:r>
              <a:rPr lang="en-US" sz="2000">
                <a:solidFill>
                  <a:schemeClr val="dk1"/>
                </a:solidFill>
                <a:latin typeface="Calibri"/>
                <a:ea typeface="Calibri"/>
                <a:cs typeface="Calibri"/>
                <a:sym typeface="Calibri"/>
              </a:rPr>
              <a:t>Highest error rates correspond to sand in the cold season, and clay in the warm season.</a:t>
            </a:r>
          </a:p>
        </p:txBody>
      </p:sp>
      <p:pic>
        <p:nvPicPr>
          <p:cNvPr id="11" name="Picture 10" descr="Chart, histogram&#10;&#10;AI-generated content may be incorrect.">
            <a:extLst>
              <a:ext uri="{FF2B5EF4-FFF2-40B4-BE49-F238E27FC236}">
                <a16:creationId xmlns:a16="http://schemas.microsoft.com/office/drawing/2014/main" id="{1561E2D0-87CB-CCE1-1BCA-BCCC9566D057}"/>
              </a:ext>
            </a:extLst>
          </p:cNvPr>
          <p:cNvPicPr>
            <a:picLocks noChangeAspect="1"/>
          </p:cNvPicPr>
          <p:nvPr/>
        </p:nvPicPr>
        <p:blipFill>
          <a:blip r:embed="rId3"/>
          <a:stretch>
            <a:fillRect/>
          </a:stretch>
        </p:blipFill>
        <p:spPr>
          <a:xfrm>
            <a:off x="5376071" y="623444"/>
            <a:ext cx="3641327" cy="4456031"/>
          </a:xfrm>
          <a:prstGeom prst="rect">
            <a:avLst/>
          </a:prstGeom>
        </p:spPr>
      </p:pic>
      <p:pic>
        <p:nvPicPr>
          <p:cNvPr id="3" name="Picture 2" descr="Calendar&#10;&#10;AI-generated content may be incorrect.">
            <a:extLst>
              <a:ext uri="{FF2B5EF4-FFF2-40B4-BE49-F238E27FC236}">
                <a16:creationId xmlns:a16="http://schemas.microsoft.com/office/drawing/2014/main" id="{30675FCF-27C8-B343-83AE-1EB36AECBD3F}"/>
              </a:ext>
            </a:extLst>
          </p:cNvPr>
          <p:cNvPicPr>
            <a:picLocks noChangeAspect="1"/>
          </p:cNvPicPr>
          <p:nvPr/>
        </p:nvPicPr>
        <p:blipFill>
          <a:blip r:embed="rId4"/>
          <a:srcRect b="51180"/>
          <a:stretch/>
        </p:blipFill>
        <p:spPr>
          <a:xfrm>
            <a:off x="83099" y="3191910"/>
            <a:ext cx="5169695" cy="1887565"/>
          </a:xfrm>
          <a:prstGeom prst="rect">
            <a:avLst/>
          </a:prstGeom>
        </p:spPr>
      </p:pic>
      <p:sp>
        <p:nvSpPr>
          <p:cNvPr id="2" name="Slide Number Placeholder 1">
            <a:extLst>
              <a:ext uri="{FF2B5EF4-FFF2-40B4-BE49-F238E27FC236}">
                <a16:creationId xmlns:a16="http://schemas.microsoft.com/office/drawing/2014/main" id="{1ECB1FCB-544D-FBC6-A3DB-813F399CE1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37</a:t>
            </a:fld>
            <a:endParaRPr lang="en"/>
          </a:p>
        </p:txBody>
      </p:sp>
    </p:spTree>
    <p:extLst>
      <p:ext uri="{BB962C8B-B14F-4D97-AF65-F5344CB8AC3E}">
        <p14:creationId xmlns:p14="http://schemas.microsoft.com/office/powerpoint/2010/main" val="3573745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A57E55-472F-2C82-B1D7-CE57F2237238}"/>
            </a:ext>
          </a:extLst>
        </p:cNvPr>
        <p:cNvGrpSpPr/>
        <p:nvPr/>
      </p:nvGrpSpPr>
      <p:grpSpPr>
        <a:xfrm>
          <a:off x="0" y="0"/>
          <a:ext cx="0" cy="0"/>
          <a:chOff x="0" y="0"/>
          <a:chExt cx="0" cy="0"/>
        </a:xfrm>
      </p:grpSpPr>
      <p:sp>
        <p:nvSpPr>
          <p:cNvPr id="4" name="Google Shape;420;p21">
            <a:extLst>
              <a:ext uri="{FF2B5EF4-FFF2-40B4-BE49-F238E27FC236}">
                <a16:creationId xmlns:a16="http://schemas.microsoft.com/office/drawing/2014/main" id="{BEBCE8ED-EFD4-1C1C-7D80-39497655B4B0}"/>
              </a:ext>
            </a:extLst>
          </p:cNvPr>
          <p:cNvSpPr txBox="1">
            <a:spLocks noGrp="1"/>
          </p:cNvSpPr>
          <p:nvPr>
            <p:ph type="title"/>
          </p:nvPr>
        </p:nvSpPr>
        <p:spPr>
          <a:xfrm>
            <a:off x="83099" y="64025"/>
            <a:ext cx="88601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Focus Region: High Plains Snow Case Study</a:t>
            </a:r>
            <a:endParaRPr>
              <a:latin typeface="Calibri"/>
              <a:ea typeface="Calibri"/>
              <a:cs typeface="Calibri"/>
              <a:sym typeface="Calibri"/>
            </a:endParaRPr>
          </a:p>
        </p:txBody>
      </p:sp>
      <p:sp>
        <p:nvSpPr>
          <p:cNvPr id="9" name="Google Shape;402;p19">
            <a:extLst>
              <a:ext uri="{FF2B5EF4-FFF2-40B4-BE49-F238E27FC236}">
                <a16:creationId xmlns:a16="http://schemas.microsoft.com/office/drawing/2014/main" id="{F35D2B31-5662-573F-F475-A3D58AD35DEA}"/>
              </a:ext>
            </a:extLst>
          </p:cNvPr>
          <p:cNvSpPr txBox="1">
            <a:spLocks/>
          </p:cNvSpPr>
          <p:nvPr/>
        </p:nvSpPr>
        <p:spPr>
          <a:xfrm>
            <a:off x="200721" y="636724"/>
            <a:ext cx="4371279" cy="19350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b="1">
                <a:solidFill>
                  <a:schemeClr val="dk1"/>
                </a:solidFill>
                <a:latin typeface="Calibri"/>
                <a:ea typeface="Calibri"/>
                <a:cs typeface="Calibri"/>
                <a:sym typeface="Calibri"/>
              </a:rPr>
              <a:t>Forcings:</a:t>
            </a:r>
            <a:endParaRPr lang="en-US" sz="1600">
              <a:solidFill>
                <a:schemeClr val="dk1"/>
              </a:solidFill>
              <a:latin typeface="Calibri"/>
              <a:ea typeface="Calibri"/>
              <a:cs typeface="Calibri"/>
              <a:sym typeface="Calibri"/>
            </a:endParaRPr>
          </a:p>
          <a:p>
            <a:pPr marL="342900">
              <a:lnSpc>
                <a:spcPct val="100000"/>
              </a:lnSpc>
            </a:pPr>
            <a:r>
              <a:rPr lang="en-US" sz="1600">
                <a:solidFill>
                  <a:schemeClr val="dk1"/>
                </a:solidFill>
                <a:latin typeface="Calibri"/>
                <a:ea typeface="Calibri"/>
                <a:cs typeface="Calibri"/>
                <a:sym typeface="Calibri"/>
              </a:rPr>
              <a:t>Temps initially above freezing, followed by snowfall and multi-day freeze.</a:t>
            </a:r>
          </a:p>
          <a:p>
            <a:pPr marL="342900">
              <a:lnSpc>
                <a:spcPct val="100000"/>
              </a:lnSpc>
            </a:pPr>
            <a:r>
              <a:rPr lang="en-US" sz="1600">
                <a:solidFill>
                  <a:schemeClr val="dk1"/>
                </a:solidFill>
                <a:latin typeface="Calibri"/>
                <a:ea typeface="Calibri"/>
                <a:cs typeface="Calibri"/>
                <a:sym typeface="Calibri"/>
              </a:rPr>
              <a:t>Snowpack melts slightly, then stays consistent until around forecast hour 160.</a:t>
            </a:r>
          </a:p>
          <a:p>
            <a:pPr marL="342900">
              <a:lnSpc>
                <a:spcPct val="100000"/>
              </a:lnSpc>
            </a:pPr>
            <a:r>
              <a:rPr lang="en-US" sz="1600">
                <a:solidFill>
                  <a:schemeClr val="dk1"/>
                </a:solidFill>
                <a:latin typeface="Calibri"/>
                <a:ea typeface="Calibri"/>
                <a:cs typeface="Calibri"/>
                <a:sym typeface="Calibri"/>
              </a:rPr>
              <a:t>Warm temperatures then incrementally melt the snow pack over the following 3 days.</a:t>
            </a:r>
          </a:p>
        </p:txBody>
      </p:sp>
      <p:pic>
        <p:nvPicPr>
          <p:cNvPr id="8" name="Picture 7" descr="Graphical user interface, application&#10;&#10;AI-generated content may be incorrect.">
            <a:extLst>
              <a:ext uri="{FF2B5EF4-FFF2-40B4-BE49-F238E27FC236}">
                <a16:creationId xmlns:a16="http://schemas.microsoft.com/office/drawing/2014/main" id="{367A0E4E-AE71-0219-9DF6-C805040E0AAA}"/>
              </a:ext>
            </a:extLst>
          </p:cNvPr>
          <p:cNvPicPr>
            <a:picLocks noChangeAspect="1"/>
          </p:cNvPicPr>
          <p:nvPr/>
        </p:nvPicPr>
        <p:blipFill>
          <a:blip r:embed="rId3"/>
          <a:stretch>
            <a:fillRect/>
          </a:stretch>
        </p:blipFill>
        <p:spPr>
          <a:xfrm>
            <a:off x="200721" y="2523563"/>
            <a:ext cx="4371326" cy="2555912"/>
          </a:xfrm>
          <a:prstGeom prst="rect">
            <a:avLst/>
          </a:prstGeom>
        </p:spPr>
      </p:pic>
      <p:pic>
        <p:nvPicPr>
          <p:cNvPr id="12" name="Picture 11" descr="Graphical user interface, diagram&#10;&#10;AI-generated content may be incorrect.">
            <a:extLst>
              <a:ext uri="{FF2B5EF4-FFF2-40B4-BE49-F238E27FC236}">
                <a16:creationId xmlns:a16="http://schemas.microsoft.com/office/drawing/2014/main" id="{C3EF5F88-5C87-543D-4C4B-0E2C808C0505}"/>
              </a:ext>
            </a:extLst>
          </p:cNvPr>
          <p:cNvPicPr>
            <a:picLocks noChangeAspect="1"/>
          </p:cNvPicPr>
          <p:nvPr/>
        </p:nvPicPr>
        <p:blipFill>
          <a:blip r:embed="rId4"/>
          <a:stretch>
            <a:fillRect/>
          </a:stretch>
        </p:blipFill>
        <p:spPr>
          <a:xfrm>
            <a:off x="4647805" y="2523563"/>
            <a:ext cx="4348865" cy="2555911"/>
          </a:xfrm>
          <a:prstGeom prst="rect">
            <a:avLst/>
          </a:prstGeom>
        </p:spPr>
      </p:pic>
      <p:sp>
        <p:nvSpPr>
          <p:cNvPr id="13" name="Google Shape;402;p19">
            <a:extLst>
              <a:ext uri="{FF2B5EF4-FFF2-40B4-BE49-F238E27FC236}">
                <a16:creationId xmlns:a16="http://schemas.microsoft.com/office/drawing/2014/main" id="{FFAE5570-21B2-E838-2CDD-25EF799139E8}"/>
              </a:ext>
            </a:extLst>
          </p:cNvPr>
          <p:cNvSpPr txBox="1">
            <a:spLocks/>
          </p:cNvSpPr>
          <p:nvPr/>
        </p:nvSpPr>
        <p:spPr>
          <a:xfrm>
            <a:off x="4571999" y="638263"/>
            <a:ext cx="4371279" cy="19350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1600" b="1">
                <a:solidFill>
                  <a:schemeClr val="dk1"/>
                </a:solidFill>
                <a:latin typeface="Calibri"/>
                <a:ea typeface="Calibri"/>
                <a:cs typeface="Calibri"/>
                <a:sym typeface="Calibri"/>
              </a:rPr>
              <a:t>Soil State and Model Results:</a:t>
            </a:r>
            <a:endParaRPr lang="en-US" sz="1600">
              <a:solidFill>
                <a:schemeClr val="dk1"/>
              </a:solidFill>
              <a:latin typeface="Calibri"/>
              <a:ea typeface="Calibri"/>
              <a:cs typeface="Calibri"/>
              <a:sym typeface="Calibri"/>
            </a:endParaRPr>
          </a:p>
          <a:p>
            <a:pPr marL="342900">
              <a:lnSpc>
                <a:spcPct val="100000"/>
              </a:lnSpc>
            </a:pPr>
            <a:r>
              <a:rPr lang="en-US" sz="1600">
                <a:solidFill>
                  <a:schemeClr val="dk1"/>
                </a:solidFill>
                <a:latin typeface="Calibri"/>
                <a:ea typeface="Calibri"/>
                <a:cs typeface="Calibri"/>
                <a:sym typeface="Calibri"/>
              </a:rPr>
              <a:t>Sand near saturation at surface, restored by snow melt. ANN erroniously dries.</a:t>
            </a:r>
          </a:p>
          <a:p>
            <a:pPr marL="342900">
              <a:lnSpc>
                <a:spcPct val="100000"/>
              </a:lnSpc>
            </a:pPr>
            <a:r>
              <a:rPr lang="en-US" sz="1600">
                <a:solidFill>
                  <a:schemeClr val="dk1"/>
                </a:solidFill>
                <a:latin typeface="Calibri"/>
                <a:ea typeface="Calibri"/>
                <a:cs typeface="Calibri"/>
                <a:sym typeface="Calibri"/>
              </a:rPr>
              <a:t>Sandy pixel diffuses from layer 3 to layer 2.</a:t>
            </a:r>
          </a:p>
          <a:p>
            <a:pPr marL="342900">
              <a:lnSpc>
                <a:spcPct val="100000"/>
              </a:lnSpc>
            </a:pPr>
            <a:r>
              <a:rPr lang="en-US" sz="1600">
                <a:solidFill>
                  <a:schemeClr val="dk1"/>
                </a:solidFill>
                <a:latin typeface="Calibri"/>
                <a:ea typeface="Calibri"/>
                <a:cs typeface="Calibri"/>
                <a:sym typeface="Calibri"/>
              </a:rPr>
              <a:t>Silty loam and clay are definitely frozen; ANN struggles capturing magnitude of thaw events but succeeds with intermittent soil inertia.</a:t>
            </a:r>
          </a:p>
        </p:txBody>
      </p:sp>
      <p:sp>
        <p:nvSpPr>
          <p:cNvPr id="14" name="Slide Number Placeholder 13">
            <a:extLst>
              <a:ext uri="{FF2B5EF4-FFF2-40B4-BE49-F238E27FC236}">
                <a16:creationId xmlns:a16="http://schemas.microsoft.com/office/drawing/2014/main" id="{22222EA1-B08C-3E47-5DC5-6895FAA8F7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38</a:t>
            </a:fld>
            <a:endParaRPr lang="en"/>
          </a:p>
        </p:txBody>
      </p:sp>
    </p:spTree>
    <p:extLst>
      <p:ext uri="{BB962C8B-B14F-4D97-AF65-F5344CB8AC3E}">
        <p14:creationId xmlns:p14="http://schemas.microsoft.com/office/powerpoint/2010/main" val="3502088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AI-generated content may be incorrect.">
            <a:extLst>
              <a:ext uri="{FF2B5EF4-FFF2-40B4-BE49-F238E27FC236}">
                <a16:creationId xmlns:a16="http://schemas.microsoft.com/office/drawing/2014/main" id="{847AE032-CA4F-0E94-834C-9230FC2BFC31}"/>
              </a:ext>
            </a:extLst>
          </p:cNvPr>
          <p:cNvPicPr>
            <a:picLocks noChangeAspect="1"/>
          </p:cNvPicPr>
          <p:nvPr/>
        </p:nvPicPr>
        <p:blipFill>
          <a:blip r:embed="rId2"/>
          <a:stretch>
            <a:fillRect/>
          </a:stretch>
        </p:blipFill>
        <p:spPr>
          <a:xfrm rot="5400000">
            <a:off x="6475329" y="3279"/>
            <a:ext cx="2122377" cy="2571750"/>
          </a:xfrm>
          <a:prstGeom prst="rect">
            <a:avLst/>
          </a:prstGeom>
        </p:spPr>
      </p:pic>
      <p:pic>
        <p:nvPicPr>
          <p:cNvPr id="7" name="Picture 6" descr="Table&#10;&#10;AI-generated content may be incorrect.">
            <a:extLst>
              <a:ext uri="{FF2B5EF4-FFF2-40B4-BE49-F238E27FC236}">
                <a16:creationId xmlns:a16="http://schemas.microsoft.com/office/drawing/2014/main" id="{3F7B3636-9EBB-4E7F-956C-D5A674229279}"/>
              </a:ext>
            </a:extLst>
          </p:cNvPr>
          <p:cNvPicPr>
            <a:picLocks noChangeAspect="1"/>
          </p:cNvPicPr>
          <p:nvPr/>
        </p:nvPicPr>
        <p:blipFill>
          <a:blip r:embed="rId3"/>
          <a:stretch>
            <a:fillRect/>
          </a:stretch>
        </p:blipFill>
        <p:spPr>
          <a:xfrm rot="5400000">
            <a:off x="6370046" y="2506626"/>
            <a:ext cx="2332944" cy="2571750"/>
          </a:xfrm>
          <a:prstGeom prst="rect">
            <a:avLst/>
          </a:prstGeom>
        </p:spPr>
      </p:pic>
      <p:pic>
        <p:nvPicPr>
          <p:cNvPr id="9" name="Picture 8" descr="Table&#10;&#10;AI-generated content may be incorrect.">
            <a:extLst>
              <a:ext uri="{FF2B5EF4-FFF2-40B4-BE49-F238E27FC236}">
                <a16:creationId xmlns:a16="http://schemas.microsoft.com/office/drawing/2014/main" id="{E596FCEF-634B-A3B1-E3C4-CA789AAF1564}"/>
              </a:ext>
            </a:extLst>
          </p:cNvPr>
          <p:cNvPicPr>
            <a:picLocks noChangeAspect="1"/>
          </p:cNvPicPr>
          <p:nvPr/>
        </p:nvPicPr>
        <p:blipFill>
          <a:blip r:embed="rId4"/>
          <a:stretch>
            <a:fillRect/>
          </a:stretch>
        </p:blipFill>
        <p:spPr>
          <a:xfrm rot="5400000">
            <a:off x="3482706" y="2347909"/>
            <a:ext cx="2368238" cy="2924479"/>
          </a:xfrm>
          <a:prstGeom prst="rect">
            <a:avLst/>
          </a:prstGeom>
        </p:spPr>
      </p:pic>
      <p:pic>
        <p:nvPicPr>
          <p:cNvPr id="11" name="Picture 10" descr="Table&#10;&#10;AI-generated content may be incorrect.">
            <a:extLst>
              <a:ext uri="{FF2B5EF4-FFF2-40B4-BE49-F238E27FC236}">
                <a16:creationId xmlns:a16="http://schemas.microsoft.com/office/drawing/2014/main" id="{32F0642F-6572-21F4-F0C6-E4F71B38DA70}"/>
              </a:ext>
            </a:extLst>
          </p:cNvPr>
          <p:cNvPicPr>
            <a:picLocks noChangeAspect="1"/>
          </p:cNvPicPr>
          <p:nvPr/>
        </p:nvPicPr>
        <p:blipFill>
          <a:blip r:embed="rId5"/>
          <a:stretch>
            <a:fillRect/>
          </a:stretch>
        </p:blipFill>
        <p:spPr>
          <a:xfrm rot="5400000">
            <a:off x="425548" y="2347911"/>
            <a:ext cx="2368237" cy="2924478"/>
          </a:xfrm>
          <a:prstGeom prst="rect">
            <a:avLst/>
          </a:prstGeom>
        </p:spPr>
      </p:pic>
      <p:sp>
        <p:nvSpPr>
          <p:cNvPr id="12" name="Google Shape;420;p21">
            <a:extLst>
              <a:ext uri="{FF2B5EF4-FFF2-40B4-BE49-F238E27FC236}">
                <a16:creationId xmlns:a16="http://schemas.microsoft.com/office/drawing/2014/main" id="{1444C742-F9A1-A5F5-F93D-D53E2F0CF930}"/>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Best Models in Each Category</a:t>
            </a:r>
            <a:endParaRPr>
              <a:latin typeface="Calibri"/>
              <a:ea typeface="Calibri"/>
              <a:cs typeface="Calibri"/>
              <a:sym typeface="Calibri"/>
            </a:endParaRPr>
          </a:p>
        </p:txBody>
      </p:sp>
      <p:sp>
        <p:nvSpPr>
          <p:cNvPr id="13" name="Slide Number Placeholder 12">
            <a:extLst>
              <a:ext uri="{FF2B5EF4-FFF2-40B4-BE49-F238E27FC236}">
                <a16:creationId xmlns:a16="http://schemas.microsoft.com/office/drawing/2014/main" id="{259A3D95-40DA-3BF2-60E0-E3175D7E7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39</a:t>
            </a:fld>
            <a:endParaRPr lang="en"/>
          </a:p>
        </p:txBody>
      </p:sp>
    </p:spTree>
    <p:extLst>
      <p:ext uri="{BB962C8B-B14F-4D97-AF65-F5344CB8AC3E}">
        <p14:creationId xmlns:p14="http://schemas.microsoft.com/office/powerpoint/2010/main" val="26839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6;p14">
            <a:extLst>
              <a:ext uri="{FF2B5EF4-FFF2-40B4-BE49-F238E27FC236}">
                <a16:creationId xmlns:a16="http://schemas.microsoft.com/office/drawing/2014/main" id="{C5E16F83-DB4E-DCAC-6169-42EA34505D40}"/>
              </a:ext>
            </a:extLst>
          </p:cNvPr>
          <p:cNvSpPr txBox="1">
            <a:spLocks/>
          </p:cNvSpPr>
          <p:nvPr/>
        </p:nvSpPr>
        <p:spPr>
          <a:xfrm>
            <a:off x="83100" y="64025"/>
            <a:ext cx="306934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atin typeface="Calibri"/>
                <a:ea typeface="Calibri"/>
                <a:cs typeface="Calibri"/>
                <a:sym typeface="Calibri"/>
              </a:rPr>
              <a:t>Soil Physics Basics</a:t>
            </a:r>
          </a:p>
        </p:txBody>
      </p:sp>
      <p:pic>
        <p:nvPicPr>
          <p:cNvPr id="6" name="Picture 5" descr="Map&#10;&#10;AI-generated content may be incorrect.">
            <a:extLst>
              <a:ext uri="{FF2B5EF4-FFF2-40B4-BE49-F238E27FC236}">
                <a16:creationId xmlns:a16="http://schemas.microsoft.com/office/drawing/2014/main" id="{35325ABE-0558-F5EC-305A-9A6E58310656}"/>
              </a:ext>
            </a:extLst>
          </p:cNvPr>
          <p:cNvPicPr>
            <a:picLocks noChangeAspect="1"/>
          </p:cNvPicPr>
          <p:nvPr/>
        </p:nvPicPr>
        <p:blipFill>
          <a:blip r:embed="rId3"/>
          <a:stretch>
            <a:fillRect/>
          </a:stretch>
        </p:blipFill>
        <p:spPr>
          <a:xfrm>
            <a:off x="4622565" y="1834895"/>
            <a:ext cx="4361829" cy="2969620"/>
          </a:xfrm>
          <a:prstGeom prst="rect">
            <a:avLst/>
          </a:prstGeom>
        </p:spPr>
      </p:pic>
      <p:pic>
        <p:nvPicPr>
          <p:cNvPr id="10" name="Picture 9" descr="A picture containing text, clock, watch, gauge&#10;&#10;AI-generated content may be incorrect.">
            <a:extLst>
              <a:ext uri="{FF2B5EF4-FFF2-40B4-BE49-F238E27FC236}">
                <a16:creationId xmlns:a16="http://schemas.microsoft.com/office/drawing/2014/main" id="{9BDABF4B-AFFD-3D87-4D93-03B9572459FE}"/>
              </a:ext>
            </a:extLst>
          </p:cNvPr>
          <p:cNvPicPr>
            <a:picLocks noChangeAspect="1"/>
          </p:cNvPicPr>
          <p:nvPr/>
        </p:nvPicPr>
        <p:blipFill>
          <a:blip r:embed="rId4"/>
          <a:stretch>
            <a:fillRect/>
          </a:stretch>
        </p:blipFill>
        <p:spPr>
          <a:xfrm>
            <a:off x="5685016" y="452819"/>
            <a:ext cx="2333178" cy="597825"/>
          </a:xfrm>
          <a:prstGeom prst="rect">
            <a:avLst/>
          </a:prstGeom>
        </p:spPr>
      </p:pic>
      <p:sp>
        <p:nvSpPr>
          <p:cNvPr id="11" name="Google Shape;75;p15">
            <a:extLst>
              <a:ext uri="{FF2B5EF4-FFF2-40B4-BE49-F238E27FC236}">
                <a16:creationId xmlns:a16="http://schemas.microsoft.com/office/drawing/2014/main" id="{0EA3C7B0-85A0-61FD-F256-2BE06838DDDD}"/>
              </a:ext>
            </a:extLst>
          </p:cNvPr>
          <p:cNvSpPr txBox="1">
            <a:spLocks noGrp="1"/>
          </p:cNvSpPr>
          <p:nvPr>
            <p:ph type="body" idx="1"/>
          </p:nvPr>
        </p:nvSpPr>
        <p:spPr>
          <a:xfrm>
            <a:off x="6661192" y="255847"/>
            <a:ext cx="1357002" cy="264542"/>
          </a:xfrm>
          <a:prstGeom prst="rect">
            <a:avLst/>
          </a:prstGeom>
        </p:spPr>
        <p:txBody>
          <a:bodyPr spcFirstLastPara="1" wrap="square" lIns="91425" tIns="91425" rIns="91425" bIns="91425" anchor="t" anchorCtr="0">
            <a:normAutofit fontScale="70000" lnSpcReduction="20000"/>
          </a:bodyPr>
          <a:lstStyle/>
          <a:p>
            <a:pPr marL="0" lvl="0" indent="0" algn="r" rtl="0">
              <a:lnSpc>
                <a:spcPct val="80000"/>
              </a:lnSpc>
              <a:spcBef>
                <a:spcPts val="0"/>
              </a:spcBef>
              <a:spcAft>
                <a:spcPts val="0"/>
              </a:spcAft>
              <a:buNone/>
            </a:pPr>
            <a:r>
              <a:rPr lang="en-US" sz="1200">
                <a:solidFill>
                  <a:srgbClr val="0C0C0C"/>
                </a:solidFill>
                <a:latin typeface="Calibri"/>
                <a:ea typeface="Calibri"/>
                <a:cs typeface="Calibri"/>
                <a:sym typeface="Calibri"/>
              </a:rPr>
              <a:t>(Chen et al., 1996)</a:t>
            </a:r>
          </a:p>
        </p:txBody>
      </p:sp>
      <p:sp>
        <p:nvSpPr>
          <p:cNvPr id="12" name="Google Shape;75;p15">
            <a:extLst>
              <a:ext uri="{FF2B5EF4-FFF2-40B4-BE49-F238E27FC236}">
                <a16:creationId xmlns:a16="http://schemas.microsoft.com/office/drawing/2014/main" id="{60F042B2-FCA5-4A3E-13B4-5010BB535135}"/>
              </a:ext>
            </a:extLst>
          </p:cNvPr>
          <p:cNvSpPr txBox="1">
            <a:spLocks/>
          </p:cNvSpPr>
          <p:nvPr/>
        </p:nvSpPr>
        <p:spPr>
          <a:xfrm>
            <a:off x="4777905" y="1047621"/>
            <a:ext cx="1007712" cy="404767"/>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lnSpc>
                <a:spcPct val="80000"/>
              </a:lnSpc>
              <a:buFont typeface="Arial"/>
              <a:buNone/>
            </a:pPr>
            <a:r>
              <a:rPr lang="en-US" sz="1000">
                <a:solidFill>
                  <a:srgbClr val="0C0C0C"/>
                </a:solidFill>
                <a:latin typeface="Calibri"/>
                <a:ea typeface="Calibri"/>
                <a:cs typeface="Calibri"/>
                <a:sym typeface="Calibri"/>
              </a:rPr>
              <a:t>Change in soil</a:t>
            </a:r>
          </a:p>
          <a:p>
            <a:pPr marL="0" indent="0" algn="r">
              <a:lnSpc>
                <a:spcPct val="80000"/>
              </a:lnSpc>
              <a:buFont typeface="Arial"/>
              <a:buNone/>
            </a:pPr>
            <a:r>
              <a:rPr lang="en-US" sz="1000">
                <a:solidFill>
                  <a:srgbClr val="0C0C0C"/>
                </a:solidFill>
                <a:latin typeface="Calibri"/>
                <a:ea typeface="Calibri"/>
                <a:cs typeface="Calibri"/>
                <a:sym typeface="Calibri"/>
              </a:rPr>
              <a:t>moisture state</a:t>
            </a:r>
          </a:p>
        </p:txBody>
      </p:sp>
      <p:sp>
        <p:nvSpPr>
          <p:cNvPr id="13" name="Google Shape;75;p15">
            <a:extLst>
              <a:ext uri="{FF2B5EF4-FFF2-40B4-BE49-F238E27FC236}">
                <a16:creationId xmlns:a16="http://schemas.microsoft.com/office/drawing/2014/main" id="{A8F4F0A9-44F2-FEC8-E0F5-A7CA28F2DBB1}"/>
              </a:ext>
            </a:extLst>
          </p:cNvPr>
          <p:cNvSpPr txBox="1">
            <a:spLocks/>
          </p:cNvSpPr>
          <p:nvPr/>
        </p:nvSpPr>
        <p:spPr>
          <a:xfrm>
            <a:off x="5896195" y="1114066"/>
            <a:ext cx="907285" cy="377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80000"/>
              </a:lnSpc>
              <a:buFont typeface="Arial"/>
              <a:buNone/>
            </a:pPr>
            <a:r>
              <a:rPr lang="en-US" sz="1000">
                <a:solidFill>
                  <a:srgbClr val="0C0C0C"/>
                </a:solidFill>
                <a:latin typeface="Calibri"/>
                <a:ea typeface="Calibri"/>
                <a:cs typeface="Calibri"/>
                <a:sym typeface="Calibri"/>
              </a:rPr>
              <a:t>Diffusion to</a:t>
            </a:r>
          </a:p>
          <a:p>
            <a:pPr marL="0" indent="0" algn="ctr">
              <a:lnSpc>
                <a:spcPct val="80000"/>
              </a:lnSpc>
              <a:buFont typeface="Arial"/>
              <a:buNone/>
            </a:pPr>
            <a:r>
              <a:rPr lang="en-US" sz="1000">
                <a:solidFill>
                  <a:srgbClr val="0C0C0C"/>
                </a:solidFill>
                <a:latin typeface="Calibri"/>
                <a:ea typeface="Calibri"/>
                <a:cs typeface="Calibri"/>
                <a:sym typeface="Calibri"/>
              </a:rPr>
              <a:t>drier layers</a:t>
            </a:r>
          </a:p>
        </p:txBody>
      </p:sp>
      <p:sp>
        <p:nvSpPr>
          <p:cNvPr id="14" name="Google Shape;75;p15">
            <a:extLst>
              <a:ext uri="{FF2B5EF4-FFF2-40B4-BE49-F238E27FC236}">
                <a16:creationId xmlns:a16="http://schemas.microsoft.com/office/drawing/2014/main" id="{DFF22D06-A2F1-2082-244D-841458C3620F}"/>
              </a:ext>
            </a:extLst>
          </p:cNvPr>
          <p:cNvSpPr txBox="1">
            <a:spLocks/>
          </p:cNvSpPr>
          <p:nvPr/>
        </p:nvSpPr>
        <p:spPr>
          <a:xfrm>
            <a:off x="6858704" y="1115345"/>
            <a:ext cx="930744" cy="489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80000"/>
              </a:lnSpc>
              <a:buFont typeface="Arial"/>
              <a:buNone/>
            </a:pPr>
            <a:r>
              <a:rPr lang="en-US" sz="1000">
                <a:solidFill>
                  <a:srgbClr val="0C0C0C"/>
                </a:solidFill>
                <a:latin typeface="Calibri"/>
                <a:ea typeface="Calibri"/>
                <a:cs typeface="Calibri"/>
                <a:sym typeface="Calibri"/>
              </a:rPr>
              <a:t>Downward</a:t>
            </a:r>
          </a:p>
          <a:p>
            <a:pPr marL="0" indent="0" algn="ctr">
              <a:lnSpc>
                <a:spcPct val="80000"/>
              </a:lnSpc>
              <a:buFont typeface="Arial"/>
              <a:buNone/>
            </a:pPr>
            <a:r>
              <a:rPr lang="en-US" sz="1000">
                <a:solidFill>
                  <a:srgbClr val="0C0C0C"/>
                </a:solidFill>
                <a:latin typeface="Calibri"/>
                <a:ea typeface="Calibri"/>
                <a:cs typeface="Calibri"/>
                <a:sym typeface="Calibri"/>
              </a:rPr>
              <a:t>conductance</a:t>
            </a:r>
          </a:p>
        </p:txBody>
      </p:sp>
      <p:sp>
        <p:nvSpPr>
          <p:cNvPr id="15" name="Google Shape;75;p15">
            <a:extLst>
              <a:ext uri="{FF2B5EF4-FFF2-40B4-BE49-F238E27FC236}">
                <a16:creationId xmlns:a16="http://schemas.microsoft.com/office/drawing/2014/main" id="{E976EB4F-7A4C-E30A-6767-EF10CA6B861D}"/>
              </a:ext>
            </a:extLst>
          </p:cNvPr>
          <p:cNvSpPr txBox="1">
            <a:spLocks/>
          </p:cNvSpPr>
          <p:nvPr/>
        </p:nvSpPr>
        <p:spPr>
          <a:xfrm>
            <a:off x="7698864" y="1026025"/>
            <a:ext cx="1209074" cy="290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lnSpc>
                <a:spcPct val="80000"/>
              </a:lnSpc>
              <a:buFont typeface="Arial"/>
              <a:buNone/>
            </a:pPr>
            <a:r>
              <a:rPr lang="en-US" sz="1000">
                <a:solidFill>
                  <a:srgbClr val="0C0C0C"/>
                </a:solidFill>
                <a:latin typeface="Calibri"/>
                <a:ea typeface="Calibri"/>
                <a:cs typeface="Calibri"/>
                <a:sym typeface="Calibri"/>
              </a:rPr>
              <a:t>Evapotranspiration</a:t>
            </a:r>
          </a:p>
        </p:txBody>
      </p:sp>
      <p:cxnSp>
        <p:nvCxnSpPr>
          <p:cNvPr id="17" name="Straight Connector 16">
            <a:extLst>
              <a:ext uri="{FF2B5EF4-FFF2-40B4-BE49-F238E27FC236}">
                <a16:creationId xmlns:a16="http://schemas.microsoft.com/office/drawing/2014/main" id="{EC322846-B034-8DE2-4676-C468E025CDF8}"/>
              </a:ext>
            </a:extLst>
          </p:cNvPr>
          <p:cNvCxnSpPr>
            <a:cxnSpLocks/>
          </p:cNvCxnSpPr>
          <p:nvPr/>
        </p:nvCxnSpPr>
        <p:spPr>
          <a:xfrm flipV="1">
            <a:off x="5694549" y="958318"/>
            <a:ext cx="207488" cy="129632"/>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E880F13-9835-EE7C-908A-CFF57A36E30B}"/>
              </a:ext>
            </a:extLst>
          </p:cNvPr>
          <p:cNvCxnSpPr>
            <a:cxnSpLocks/>
          </p:cNvCxnSpPr>
          <p:nvPr/>
        </p:nvCxnSpPr>
        <p:spPr>
          <a:xfrm flipV="1">
            <a:off x="6429905" y="992264"/>
            <a:ext cx="207488" cy="193477"/>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EE60858-C72F-691D-EEA1-4036E5308990}"/>
              </a:ext>
            </a:extLst>
          </p:cNvPr>
          <p:cNvCxnSpPr>
            <a:cxnSpLocks/>
          </p:cNvCxnSpPr>
          <p:nvPr/>
        </p:nvCxnSpPr>
        <p:spPr>
          <a:xfrm flipH="1" flipV="1">
            <a:off x="7351853" y="958101"/>
            <a:ext cx="1713" cy="250439"/>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5E2C0CC-B88F-5DBC-05AB-F42238580FA0}"/>
              </a:ext>
            </a:extLst>
          </p:cNvPr>
          <p:cNvCxnSpPr>
            <a:cxnSpLocks/>
          </p:cNvCxnSpPr>
          <p:nvPr/>
        </p:nvCxnSpPr>
        <p:spPr>
          <a:xfrm flipH="1" flipV="1">
            <a:off x="7692470" y="908003"/>
            <a:ext cx="298824" cy="161941"/>
          </a:xfrm>
          <a:prstGeom prst="line">
            <a:avLst/>
          </a:prstGeom>
          <a:ln w="19050"/>
        </p:spPr>
        <p:style>
          <a:lnRef idx="1">
            <a:schemeClr val="dk1"/>
          </a:lnRef>
          <a:fillRef idx="0">
            <a:schemeClr val="dk1"/>
          </a:fillRef>
          <a:effectRef idx="0">
            <a:schemeClr val="dk1"/>
          </a:effectRef>
          <a:fontRef idx="minor">
            <a:schemeClr val="tx1"/>
          </a:fontRef>
        </p:style>
      </p:cxnSp>
      <p:sp>
        <p:nvSpPr>
          <p:cNvPr id="30" name="Google Shape;144;p16">
            <a:extLst>
              <a:ext uri="{FF2B5EF4-FFF2-40B4-BE49-F238E27FC236}">
                <a16:creationId xmlns:a16="http://schemas.microsoft.com/office/drawing/2014/main" id="{38119D85-92DD-C3C0-45F4-EFB9A078B138}"/>
              </a:ext>
            </a:extLst>
          </p:cNvPr>
          <p:cNvSpPr txBox="1"/>
          <p:nvPr/>
        </p:nvSpPr>
        <p:spPr>
          <a:xfrm>
            <a:off x="104700" y="583609"/>
            <a:ext cx="4507118" cy="4495865"/>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US" sz="1600">
                <a:solidFill>
                  <a:srgbClr val="0C0C0C"/>
                </a:solidFill>
                <a:latin typeface="Calibri"/>
                <a:ea typeface="Calibri"/>
                <a:cs typeface="Calibri"/>
                <a:sym typeface="Calibri"/>
              </a:rPr>
              <a:t>Noah-LSM soil hydrodynamics are governed by the diffusive Richards equation</a:t>
            </a:r>
          </a:p>
          <a:p>
            <a:pPr marL="0" lvl="0" indent="0" algn="l" rtl="0">
              <a:lnSpc>
                <a:spcPct val="80000"/>
              </a:lnSpc>
              <a:spcBef>
                <a:spcPts val="0"/>
              </a:spcBef>
              <a:spcAft>
                <a:spcPts val="0"/>
              </a:spcAft>
              <a:buNone/>
            </a:pPr>
            <a:endParaRPr lang="en-US" sz="1600">
              <a:solidFill>
                <a:srgbClr val="0C0C0C"/>
              </a:solidFill>
              <a:latin typeface="Calibri"/>
              <a:ea typeface="Calibri"/>
              <a:cs typeface="Calibri"/>
              <a:sym typeface="Calibri"/>
            </a:endParaRPr>
          </a:p>
          <a:p>
            <a:pPr marL="285750" lvl="0" indent="-285750" algn="l" rtl="0">
              <a:lnSpc>
                <a:spcPct val="80000"/>
              </a:lnSpc>
              <a:spcBef>
                <a:spcPts val="0"/>
              </a:spcBef>
              <a:spcAft>
                <a:spcPts val="0"/>
              </a:spcAft>
              <a:buFont typeface="Arial" panose="020B0604020202020204" pitchFamily="34" charset="0"/>
              <a:buChar char="•"/>
            </a:pPr>
            <a:r>
              <a:rPr lang="en-US" sz="1600">
                <a:solidFill>
                  <a:srgbClr val="0C0C0C"/>
                </a:solidFill>
                <a:latin typeface="Calibri"/>
                <a:ea typeface="Calibri"/>
                <a:cs typeface="Calibri"/>
                <a:sym typeface="Calibri"/>
              </a:rPr>
              <a:t>Diffusion across moisture gradient</a:t>
            </a:r>
          </a:p>
          <a:p>
            <a:pPr marL="285750" lvl="0" indent="-285750" algn="l" rtl="0">
              <a:lnSpc>
                <a:spcPct val="80000"/>
              </a:lnSpc>
              <a:spcBef>
                <a:spcPts val="0"/>
              </a:spcBef>
              <a:spcAft>
                <a:spcPts val="0"/>
              </a:spcAft>
              <a:buFont typeface="Arial" panose="020B0604020202020204" pitchFamily="34" charset="0"/>
              <a:buChar char="•"/>
            </a:pPr>
            <a:r>
              <a:rPr lang="en-US" sz="1600">
                <a:solidFill>
                  <a:srgbClr val="0C0C0C"/>
                </a:solidFill>
                <a:latin typeface="Calibri"/>
                <a:ea typeface="Calibri"/>
                <a:cs typeface="Calibri"/>
                <a:sym typeface="Calibri"/>
              </a:rPr>
              <a:t>Downward percolation from conductance</a:t>
            </a:r>
          </a:p>
          <a:p>
            <a:pPr marL="285750" lvl="0" indent="-285750" algn="l" rtl="0">
              <a:lnSpc>
                <a:spcPct val="80000"/>
              </a:lnSpc>
              <a:spcBef>
                <a:spcPts val="0"/>
              </a:spcBef>
              <a:spcAft>
                <a:spcPts val="0"/>
              </a:spcAft>
              <a:buFont typeface="Arial" panose="020B0604020202020204" pitchFamily="34" charset="0"/>
              <a:buChar char="•"/>
            </a:pPr>
            <a:r>
              <a:rPr lang="en-US" sz="1600">
                <a:solidFill>
                  <a:srgbClr val="0C0C0C"/>
                </a:solidFill>
                <a:latin typeface="Calibri"/>
                <a:ea typeface="Calibri"/>
                <a:cs typeface="Calibri"/>
                <a:sym typeface="Calibri"/>
              </a:rPr>
              <a:t>Extraction from evapotranspiration + base flow</a:t>
            </a:r>
          </a:p>
          <a:p>
            <a:pPr lvl="0" algn="l" rtl="0">
              <a:lnSpc>
                <a:spcPct val="80000"/>
              </a:lnSpc>
              <a:spcBef>
                <a:spcPts val="0"/>
              </a:spcBef>
              <a:spcAft>
                <a:spcPts val="0"/>
              </a:spcAft>
            </a:pPr>
            <a:endParaRPr lang="en-US" sz="1600">
              <a:solidFill>
                <a:srgbClr val="0C0C0C"/>
              </a:solidFill>
              <a:latin typeface="Calibri"/>
              <a:ea typeface="Calibri"/>
              <a:cs typeface="Calibri"/>
              <a:sym typeface="Calibri"/>
            </a:endParaRPr>
          </a:p>
          <a:p>
            <a:pPr lvl="0" algn="l" rtl="0">
              <a:lnSpc>
                <a:spcPct val="80000"/>
              </a:lnSpc>
              <a:spcBef>
                <a:spcPts val="0"/>
              </a:spcBef>
              <a:spcAft>
                <a:spcPts val="0"/>
              </a:spcAft>
            </a:pPr>
            <a:r>
              <a:rPr lang="en-US" sz="1600">
                <a:solidFill>
                  <a:srgbClr val="0C0C0C"/>
                </a:solidFill>
                <a:latin typeface="Calibri"/>
                <a:ea typeface="Calibri"/>
                <a:cs typeface="Calibri"/>
                <a:sym typeface="Calibri"/>
              </a:rPr>
              <a:t>All strictly dependent on soil properties defined in terms of (sand, silt, clay) particle size distribution.</a:t>
            </a:r>
          </a:p>
          <a:p>
            <a:pPr lvl="0" algn="l" rtl="0">
              <a:lnSpc>
                <a:spcPct val="80000"/>
              </a:lnSpc>
              <a:spcBef>
                <a:spcPts val="0"/>
              </a:spcBef>
              <a:spcAft>
                <a:spcPts val="0"/>
              </a:spcAft>
            </a:pPr>
            <a:endParaRPr lang="en-US" sz="1600">
              <a:solidFill>
                <a:srgbClr val="0C0C0C"/>
              </a:solidFill>
              <a:latin typeface="Calibri"/>
              <a:ea typeface="Calibri"/>
              <a:cs typeface="Calibri"/>
              <a:sym typeface="Calibri"/>
            </a:endParaRPr>
          </a:p>
          <a:p>
            <a:pPr marL="285750" indent="-285750">
              <a:lnSpc>
                <a:spcPct val="80000"/>
              </a:lnSpc>
              <a:buFont typeface="Arial" panose="020B0604020202020204" pitchFamily="34" charset="0"/>
              <a:buChar char="•"/>
            </a:pPr>
            <a:r>
              <a:rPr lang="en-US" sz="1600" b="1">
                <a:solidFill>
                  <a:srgbClr val="0C0C0C"/>
                </a:solidFill>
                <a:latin typeface="Calibri"/>
                <a:ea typeface="Calibri"/>
                <a:cs typeface="Calibri"/>
                <a:sym typeface="Calibri"/>
              </a:rPr>
              <a:t>Porosity: </a:t>
            </a:r>
            <a:r>
              <a:rPr lang="en-US" sz="1600">
                <a:solidFill>
                  <a:srgbClr val="0C0C0C"/>
                </a:solidFill>
                <a:latin typeface="Calibri"/>
                <a:ea typeface="Calibri"/>
                <a:cs typeface="Calibri"/>
                <a:sym typeface="Calibri"/>
              </a:rPr>
              <a:t>maximum water capacity</a:t>
            </a:r>
          </a:p>
          <a:p>
            <a:pPr marL="285750" indent="-285750">
              <a:lnSpc>
                <a:spcPct val="80000"/>
              </a:lnSpc>
              <a:buFont typeface="Arial" panose="020B0604020202020204" pitchFamily="34" charset="0"/>
              <a:buChar char="•"/>
            </a:pPr>
            <a:r>
              <a:rPr lang="en-US" sz="1600" b="1">
                <a:solidFill>
                  <a:srgbClr val="0C0C0C"/>
                </a:solidFill>
                <a:latin typeface="Calibri"/>
                <a:ea typeface="Calibri"/>
                <a:cs typeface="Calibri"/>
                <a:sym typeface="Calibri"/>
              </a:rPr>
              <a:t>Field Capacity: </a:t>
            </a:r>
            <a:r>
              <a:rPr lang="en-US" sz="1600">
                <a:solidFill>
                  <a:srgbClr val="0C0C0C"/>
                </a:solidFill>
                <a:latin typeface="Calibri"/>
                <a:ea typeface="Calibri"/>
                <a:cs typeface="Calibri"/>
                <a:sym typeface="Calibri"/>
              </a:rPr>
              <a:t>water retained by capillary action against the force of gravity</a:t>
            </a:r>
          </a:p>
          <a:p>
            <a:pPr marL="285750" indent="-285750">
              <a:lnSpc>
                <a:spcPct val="80000"/>
              </a:lnSpc>
              <a:buFont typeface="Arial" panose="020B0604020202020204" pitchFamily="34" charset="0"/>
              <a:buChar char="•"/>
            </a:pPr>
            <a:r>
              <a:rPr lang="en-US" sz="1600" b="1">
                <a:solidFill>
                  <a:srgbClr val="0C0C0C"/>
                </a:solidFill>
                <a:latin typeface="Calibri"/>
                <a:ea typeface="Calibri"/>
                <a:cs typeface="Calibri"/>
                <a:sym typeface="Calibri"/>
              </a:rPr>
              <a:t>Wilting Point:</a:t>
            </a:r>
            <a:r>
              <a:rPr lang="en-US" sz="1600">
                <a:solidFill>
                  <a:srgbClr val="0C0C0C"/>
                </a:solidFill>
                <a:latin typeface="Calibri"/>
                <a:ea typeface="Calibri"/>
                <a:cs typeface="Calibri"/>
                <a:sym typeface="Calibri"/>
              </a:rPr>
              <a:t> water content remaining after maximum amount extracted by vegetation</a:t>
            </a:r>
          </a:p>
          <a:p>
            <a:pPr marL="285750" indent="-285750">
              <a:lnSpc>
                <a:spcPct val="80000"/>
              </a:lnSpc>
              <a:buFont typeface="Arial" panose="020B0604020202020204" pitchFamily="34" charset="0"/>
              <a:buChar char="•"/>
            </a:pPr>
            <a:r>
              <a:rPr lang="en-US" sz="1600" b="1">
                <a:solidFill>
                  <a:srgbClr val="0C0C0C"/>
                </a:solidFill>
                <a:latin typeface="Calibri"/>
                <a:ea typeface="Calibri"/>
                <a:cs typeface="Calibri"/>
                <a:sym typeface="Calibri"/>
              </a:rPr>
              <a:t>B Parameter</a:t>
            </a:r>
            <a:r>
              <a:rPr lang="en-US" sz="1600">
                <a:solidFill>
                  <a:srgbClr val="0C0C0C"/>
                </a:solidFill>
                <a:latin typeface="Calibri"/>
                <a:ea typeface="Calibri"/>
                <a:cs typeface="Calibri"/>
                <a:sym typeface="Calibri"/>
              </a:rPr>
              <a:t>: exponential coefficient governing rate of decline in conductivity as soil dries.</a:t>
            </a:r>
          </a:p>
          <a:p>
            <a:pPr>
              <a:lnSpc>
                <a:spcPct val="80000"/>
              </a:lnSpc>
            </a:pPr>
            <a:endParaRPr lang="en-US" sz="1600" b="1">
              <a:solidFill>
                <a:srgbClr val="0C0C0C"/>
              </a:solidFill>
              <a:latin typeface="Calibri"/>
              <a:ea typeface="Calibri"/>
              <a:cs typeface="Calibri"/>
              <a:sym typeface="Calibri"/>
            </a:endParaRPr>
          </a:p>
          <a:p>
            <a:pPr>
              <a:lnSpc>
                <a:spcPct val="80000"/>
              </a:lnSpc>
            </a:pPr>
            <a:r>
              <a:rPr lang="en-US" sz="1600" b="1">
                <a:solidFill>
                  <a:srgbClr val="0C0C0C"/>
                </a:solidFill>
                <a:latin typeface="Calibri"/>
                <a:ea typeface="Calibri"/>
                <a:cs typeface="Calibri"/>
                <a:sym typeface="Calibri"/>
              </a:rPr>
              <a:t>Coarser </a:t>
            </a:r>
            <a:r>
              <a:rPr lang="en-US" sz="1600">
                <a:solidFill>
                  <a:srgbClr val="0C0C0C"/>
                </a:solidFill>
                <a:latin typeface="Calibri"/>
                <a:ea typeface="Calibri"/>
                <a:cs typeface="Calibri"/>
                <a:sym typeface="Calibri"/>
              </a:rPr>
              <a:t>soils</a:t>
            </a:r>
            <a:r>
              <a:rPr lang="en-US" sz="1600" b="1">
                <a:solidFill>
                  <a:srgbClr val="0C0C0C"/>
                </a:solidFill>
                <a:latin typeface="Calibri"/>
                <a:ea typeface="Calibri"/>
                <a:cs typeface="Calibri"/>
                <a:sym typeface="Calibri"/>
              </a:rPr>
              <a:t> </a:t>
            </a:r>
            <a:r>
              <a:rPr lang="en-US" sz="1600">
                <a:solidFill>
                  <a:srgbClr val="0C0C0C"/>
                </a:solidFill>
                <a:latin typeface="Calibri"/>
                <a:ea typeface="Calibri"/>
                <a:cs typeface="Calibri"/>
                <a:sym typeface="Calibri"/>
              </a:rPr>
              <a:t>have a</a:t>
            </a:r>
            <a:r>
              <a:rPr lang="en-US" sz="1600" b="1">
                <a:solidFill>
                  <a:srgbClr val="0C0C0C"/>
                </a:solidFill>
                <a:latin typeface="Calibri"/>
                <a:ea typeface="Calibri"/>
                <a:cs typeface="Calibri"/>
                <a:sym typeface="Calibri"/>
              </a:rPr>
              <a:t> higher rate</a:t>
            </a:r>
            <a:r>
              <a:rPr lang="en-US" sz="1600">
                <a:solidFill>
                  <a:srgbClr val="0C0C0C"/>
                </a:solidFill>
                <a:latin typeface="Calibri"/>
                <a:ea typeface="Calibri"/>
                <a:cs typeface="Calibri"/>
                <a:sym typeface="Calibri"/>
              </a:rPr>
              <a:t> of </a:t>
            </a:r>
            <a:r>
              <a:rPr lang="en-US" sz="1600" b="1">
                <a:solidFill>
                  <a:srgbClr val="0C0C0C"/>
                </a:solidFill>
                <a:latin typeface="Calibri"/>
                <a:ea typeface="Calibri"/>
                <a:cs typeface="Calibri"/>
                <a:sym typeface="Calibri"/>
              </a:rPr>
              <a:t>conductance and diffusion, lower field capacity </a:t>
            </a:r>
            <a:r>
              <a:rPr lang="en-US" sz="1600">
                <a:solidFill>
                  <a:srgbClr val="0C0C0C"/>
                </a:solidFill>
                <a:latin typeface="Calibri"/>
                <a:ea typeface="Calibri"/>
                <a:cs typeface="Calibri"/>
                <a:sym typeface="Calibri"/>
              </a:rPr>
              <a:t>and</a:t>
            </a:r>
            <a:r>
              <a:rPr lang="en-US" sz="1600" b="1">
                <a:solidFill>
                  <a:srgbClr val="0C0C0C"/>
                </a:solidFill>
                <a:latin typeface="Calibri"/>
                <a:ea typeface="Calibri"/>
                <a:cs typeface="Calibri"/>
                <a:sym typeface="Calibri"/>
              </a:rPr>
              <a:t> wilting point, </a:t>
            </a:r>
            <a:r>
              <a:rPr lang="en-US" sz="1600">
                <a:solidFill>
                  <a:srgbClr val="0C0C0C"/>
                </a:solidFill>
                <a:latin typeface="Calibri"/>
                <a:ea typeface="Calibri"/>
                <a:cs typeface="Calibri"/>
                <a:sym typeface="Calibri"/>
              </a:rPr>
              <a:t>and their </a:t>
            </a:r>
            <a:r>
              <a:rPr lang="en-US" sz="1600" b="1">
                <a:solidFill>
                  <a:srgbClr val="0C0C0C"/>
                </a:solidFill>
                <a:latin typeface="Calibri"/>
                <a:ea typeface="Calibri"/>
                <a:cs typeface="Calibri"/>
                <a:sym typeface="Calibri"/>
              </a:rPr>
              <a:t>conductance diminishes more slowly </a:t>
            </a:r>
            <a:r>
              <a:rPr lang="en-US" sz="1600">
                <a:solidFill>
                  <a:srgbClr val="0C0C0C"/>
                </a:solidFill>
                <a:latin typeface="Calibri"/>
                <a:ea typeface="Calibri"/>
                <a:cs typeface="Calibri"/>
                <a:sym typeface="Calibri"/>
              </a:rPr>
              <a:t>as the soil dries</a:t>
            </a:r>
            <a:r>
              <a:rPr lang="en-US" sz="1600" b="1">
                <a:solidFill>
                  <a:srgbClr val="0C0C0C"/>
                </a:solidFill>
                <a:latin typeface="Calibri"/>
                <a:ea typeface="Calibri"/>
                <a:cs typeface="Calibri"/>
                <a:sym typeface="Calibri"/>
              </a:rPr>
              <a:t>.</a:t>
            </a:r>
          </a:p>
        </p:txBody>
      </p:sp>
      <p:sp>
        <p:nvSpPr>
          <p:cNvPr id="35" name="Google Shape;75;p15">
            <a:extLst>
              <a:ext uri="{FF2B5EF4-FFF2-40B4-BE49-F238E27FC236}">
                <a16:creationId xmlns:a16="http://schemas.microsoft.com/office/drawing/2014/main" id="{0337AA2E-B58A-208B-3F04-A93B986EAC15}"/>
              </a:ext>
            </a:extLst>
          </p:cNvPr>
          <p:cNvSpPr txBox="1">
            <a:spLocks/>
          </p:cNvSpPr>
          <p:nvPr/>
        </p:nvSpPr>
        <p:spPr>
          <a:xfrm>
            <a:off x="7698864" y="1638652"/>
            <a:ext cx="1357002" cy="264542"/>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lnSpc>
                <a:spcPct val="80000"/>
              </a:lnSpc>
              <a:buFont typeface="Arial"/>
              <a:buNone/>
            </a:pPr>
            <a:r>
              <a:rPr lang="en-US" sz="1200">
                <a:solidFill>
                  <a:srgbClr val="0C0C0C"/>
                </a:solidFill>
                <a:latin typeface="Calibri"/>
                <a:ea typeface="Calibri"/>
                <a:cs typeface="Calibri"/>
                <a:sym typeface="Calibri"/>
              </a:rPr>
              <a:t>(Miller et al., 1998)</a:t>
            </a:r>
          </a:p>
        </p:txBody>
      </p:sp>
      <p:sp>
        <p:nvSpPr>
          <p:cNvPr id="37" name="Slide Number Placeholder 36">
            <a:extLst>
              <a:ext uri="{FF2B5EF4-FFF2-40B4-BE49-F238E27FC236}">
                <a16:creationId xmlns:a16="http://schemas.microsoft.com/office/drawing/2014/main" id="{0D56FE64-A989-649B-9473-E9C15CF3E6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a:t>
            </a:fld>
            <a:endParaRPr lang="en"/>
          </a:p>
        </p:txBody>
      </p:sp>
    </p:spTree>
    <p:extLst>
      <p:ext uri="{BB962C8B-B14F-4D97-AF65-F5344CB8AC3E}">
        <p14:creationId xmlns:p14="http://schemas.microsoft.com/office/powerpoint/2010/main" val="135932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25773-009F-511B-38E2-6F545FF51C07}"/>
            </a:ext>
          </a:extLst>
        </p:cNvPr>
        <p:cNvGrpSpPr/>
        <p:nvPr/>
      </p:nvGrpSpPr>
      <p:grpSpPr>
        <a:xfrm>
          <a:off x="0" y="0"/>
          <a:ext cx="0" cy="0"/>
          <a:chOff x="0" y="0"/>
          <a:chExt cx="0" cy="0"/>
        </a:xfrm>
      </p:grpSpPr>
      <p:sp>
        <p:nvSpPr>
          <p:cNvPr id="12" name="Google Shape;420;p21">
            <a:extLst>
              <a:ext uri="{FF2B5EF4-FFF2-40B4-BE49-F238E27FC236}">
                <a16:creationId xmlns:a16="http://schemas.microsoft.com/office/drawing/2014/main" id="{C9DB8438-648B-8905-2F37-C26C99A22BEE}"/>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Graphics for entropy explanation</a:t>
            </a:r>
            <a:endParaRPr>
              <a:latin typeface="Calibri"/>
              <a:ea typeface="Calibri"/>
              <a:cs typeface="Calibri"/>
              <a:sym typeface="Calibri"/>
            </a:endParaRPr>
          </a:p>
        </p:txBody>
      </p:sp>
      <p:sp>
        <p:nvSpPr>
          <p:cNvPr id="13" name="Slide Number Placeholder 12">
            <a:extLst>
              <a:ext uri="{FF2B5EF4-FFF2-40B4-BE49-F238E27FC236}">
                <a16:creationId xmlns:a16="http://schemas.microsoft.com/office/drawing/2014/main" id="{4D3B955A-E1F1-545F-9FDC-538CB28B61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40</a:t>
            </a:fld>
            <a:endParaRPr lang="en"/>
          </a:p>
        </p:txBody>
      </p:sp>
      <p:pic>
        <p:nvPicPr>
          <p:cNvPr id="3" name="Picture 2" descr="Chart, line chart&#10;&#10;AI-generated content may be incorrect.">
            <a:extLst>
              <a:ext uri="{FF2B5EF4-FFF2-40B4-BE49-F238E27FC236}">
                <a16:creationId xmlns:a16="http://schemas.microsoft.com/office/drawing/2014/main" id="{787C8ACF-3468-CD99-2CD0-74877561BF1F}"/>
              </a:ext>
            </a:extLst>
          </p:cNvPr>
          <p:cNvPicPr>
            <a:picLocks noChangeAspect="1"/>
          </p:cNvPicPr>
          <p:nvPr/>
        </p:nvPicPr>
        <p:blipFill>
          <a:blip r:embed="rId2"/>
          <a:stretch>
            <a:fillRect/>
          </a:stretch>
        </p:blipFill>
        <p:spPr>
          <a:xfrm>
            <a:off x="203749" y="1131092"/>
            <a:ext cx="4434821" cy="3091658"/>
          </a:xfrm>
          <a:prstGeom prst="rect">
            <a:avLst/>
          </a:prstGeom>
        </p:spPr>
      </p:pic>
      <p:pic>
        <p:nvPicPr>
          <p:cNvPr id="6" name="Picture 5" descr="Chart&#10;&#10;AI-generated content may be incorrect.">
            <a:extLst>
              <a:ext uri="{FF2B5EF4-FFF2-40B4-BE49-F238E27FC236}">
                <a16:creationId xmlns:a16="http://schemas.microsoft.com/office/drawing/2014/main" id="{E6457EF8-CC78-0004-BE54-89301B1B1B4D}"/>
              </a:ext>
            </a:extLst>
          </p:cNvPr>
          <p:cNvPicPr>
            <a:picLocks noChangeAspect="1"/>
          </p:cNvPicPr>
          <p:nvPr/>
        </p:nvPicPr>
        <p:blipFill>
          <a:blip r:embed="rId3"/>
          <a:stretch>
            <a:fillRect/>
          </a:stretch>
        </p:blipFill>
        <p:spPr>
          <a:xfrm>
            <a:off x="4818042" y="1131093"/>
            <a:ext cx="4122209" cy="3091657"/>
          </a:xfrm>
          <a:prstGeom prst="rect">
            <a:avLst/>
          </a:prstGeom>
        </p:spPr>
      </p:pic>
    </p:spTree>
    <p:extLst>
      <p:ext uri="{BB962C8B-B14F-4D97-AF65-F5344CB8AC3E}">
        <p14:creationId xmlns:p14="http://schemas.microsoft.com/office/powerpoint/2010/main" val="1238121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23"/>
          <p:cNvPicPr preferRelativeResize="0"/>
          <p:nvPr/>
        </p:nvPicPr>
        <p:blipFill>
          <a:blip r:embed="rId3">
            <a:alphaModFix/>
          </a:blip>
          <a:stretch>
            <a:fillRect/>
          </a:stretch>
        </p:blipFill>
        <p:spPr>
          <a:xfrm>
            <a:off x="171410" y="3240362"/>
            <a:ext cx="2483926" cy="1862935"/>
          </a:xfrm>
          <a:prstGeom prst="rect">
            <a:avLst/>
          </a:prstGeom>
          <a:noFill/>
          <a:ln>
            <a:noFill/>
          </a:ln>
        </p:spPr>
      </p:pic>
      <p:pic>
        <p:nvPicPr>
          <p:cNvPr id="451" name="Google Shape;451;p23"/>
          <p:cNvPicPr preferRelativeResize="0"/>
          <p:nvPr/>
        </p:nvPicPr>
        <p:blipFill>
          <a:blip r:embed="rId4">
            <a:alphaModFix/>
          </a:blip>
          <a:stretch>
            <a:fillRect/>
          </a:stretch>
        </p:blipFill>
        <p:spPr>
          <a:xfrm>
            <a:off x="171400" y="1301225"/>
            <a:ext cx="2483949" cy="1862950"/>
          </a:xfrm>
          <a:prstGeom prst="rect">
            <a:avLst/>
          </a:prstGeom>
          <a:noFill/>
          <a:ln>
            <a:noFill/>
          </a:ln>
        </p:spPr>
      </p:pic>
      <p:pic>
        <p:nvPicPr>
          <p:cNvPr id="452" name="Google Shape;452;p23"/>
          <p:cNvPicPr preferRelativeResize="0"/>
          <p:nvPr/>
        </p:nvPicPr>
        <p:blipFill>
          <a:blip r:embed="rId5">
            <a:alphaModFix/>
          </a:blip>
          <a:stretch>
            <a:fillRect/>
          </a:stretch>
        </p:blipFill>
        <p:spPr>
          <a:xfrm>
            <a:off x="2731560" y="3240354"/>
            <a:ext cx="2483926" cy="1862935"/>
          </a:xfrm>
          <a:prstGeom prst="rect">
            <a:avLst/>
          </a:prstGeom>
          <a:noFill/>
          <a:ln>
            <a:noFill/>
          </a:ln>
        </p:spPr>
      </p:pic>
      <p:pic>
        <p:nvPicPr>
          <p:cNvPr id="453" name="Google Shape;453;p23"/>
          <p:cNvPicPr preferRelativeResize="0"/>
          <p:nvPr/>
        </p:nvPicPr>
        <p:blipFill>
          <a:blip r:embed="rId6">
            <a:alphaModFix/>
          </a:blip>
          <a:stretch>
            <a:fillRect/>
          </a:stretch>
        </p:blipFill>
        <p:spPr>
          <a:xfrm>
            <a:off x="2720430" y="1301228"/>
            <a:ext cx="2483926" cy="1862935"/>
          </a:xfrm>
          <a:prstGeom prst="rect">
            <a:avLst/>
          </a:prstGeom>
          <a:noFill/>
          <a:ln>
            <a:noFill/>
          </a:ln>
        </p:spPr>
      </p:pic>
      <p:pic>
        <p:nvPicPr>
          <p:cNvPr id="454" name="Google Shape;454;p23"/>
          <p:cNvPicPr preferRelativeResize="0"/>
          <p:nvPr/>
        </p:nvPicPr>
        <p:blipFill>
          <a:blip r:embed="rId7">
            <a:alphaModFix/>
          </a:blip>
          <a:stretch>
            <a:fillRect/>
          </a:stretch>
        </p:blipFill>
        <p:spPr>
          <a:xfrm>
            <a:off x="171404" y="1301225"/>
            <a:ext cx="2483926" cy="1862930"/>
          </a:xfrm>
          <a:prstGeom prst="rect">
            <a:avLst/>
          </a:prstGeom>
          <a:noFill/>
          <a:ln>
            <a:noFill/>
          </a:ln>
        </p:spPr>
      </p:pic>
      <p:pic>
        <p:nvPicPr>
          <p:cNvPr id="455" name="Google Shape;455;p23"/>
          <p:cNvPicPr preferRelativeResize="0"/>
          <p:nvPr/>
        </p:nvPicPr>
        <p:blipFill>
          <a:blip r:embed="rId8">
            <a:alphaModFix/>
          </a:blip>
          <a:stretch>
            <a:fillRect/>
          </a:stretch>
        </p:blipFill>
        <p:spPr>
          <a:xfrm>
            <a:off x="2720425" y="3240350"/>
            <a:ext cx="2483926" cy="1862945"/>
          </a:xfrm>
          <a:prstGeom prst="rect">
            <a:avLst/>
          </a:prstGeom>
          <a:noFill/>
          <a:ln>
            <a:noFill/>
          </a:ln>
        </p:spPr>
      </p:pic>
      <p:pic>
        <p:nvPicPr>
          <p:cNvPr id="456" name="Google Shape;456;p23"/>
          <p:cNvPicPr preferRelativeResize="0"/>
          <p:nvPr/>
        </p:nvPicPr>
        <p:blipFill>
          <a:blip r:embed="rId9">
            <a:alphaModFix/>
          </a:blip>
          <a:stretch>
            <a:fillRect/>
          </a:stretch>
        </p:blipFill>
        <p:spPr>
          <a:xfrm>
            <a:off x="2720413" y="1301200"/>
            <a:ext cx="2483949" cy="1862966"/>
          </a:xfrm>
          <a:prstGeom prst="rect">
            <a:avLst/>
          </a:prstGeom>
          <a:noFill/>
          <a:ln>
            <a:noFill/>
          </a:ln>
        </p:spPr>
      </p:pic>
      <p:pic>
        <p:nvPicPr>
          <p:cNvPr id="457" name="Google Shape;457;p23"/>
          <p:cNvPicPr preferRelativeResize="0"/>
          <p:nvPr/>
        </p:nvPicPr>
        <p:blipFill>
          <a:blip r:embed="rId10">
            <a:alphaModFix/>
          </a:blip>
          <a:stretch>
            <a:fillRect/>
          </a:stretch>
        </p:blipFill>
        <p:spPr>
          <a:xfrm>
            <a:off x="171400" y="3240350"/>
            <a:ext cx="2483926" cy="1862947"/>
          </a:xfrm>
          <a:prstGeom prst="rect">
            <a:avLst/>
          </a:prstGeom>
          <a:noFill/>
          <a:ln>
            <a:noFill/>
          </a:ln>
        </p:spPr>
      </p:pic>
      <p:pic>
        <p:nvPicPr>
          <p:cNvPr id="458" name="Google Shape;458;p23"/>
          <p:cNvPicPr preferRelativeResize="0"/>
          <p:nvPr/>
        </p:nvPicPr>
        <p:blipFill>
          <a:blip r:embed="rId11">
            <a:alphaModFix/>
          </a:blip>
          <a:stretch>
            <a:fillRect/>
          </a:stretch>
        </p:blipFill>
        <p:spPr>
          <a:xfrm>
            <a:off x="2720413" y="3222238"/>
            <a:ext cx="2483949" cy="1862966"/>
          </a:xfrm>
          <a:prstGeom prst="rect">
            <a:avLst/>
          </a:prstGeom>
          <a:noFill/>
          <a:ln>
            <a:noFill/>
          </a:ln>
        </p:spPr>
      </p:pic>
      <p:pic>
        <p:nvPicPr>
          <p:cNvPr id="459" name="Google Shape;459;p23"/>
          <p:cNvPicPr preferRelativeResize="0"/>
          <p:nvPr/>
        </p:nvPicPr>
        <p:blipFill>
          <a:blip r:embed="rId12">
            <a:alphaModFix/>
          </a:blip>
          <a:stretch>
            <a:fillRect/>
          </a:stretch>
        </p:blipFill>
        <p:spPr>
          <a:xfrm>
            <a:off x="2731538" y="1283119"/>
            <a:ext cx="2483926" cy="1862945"/>
          </a:xfrm>
          <a:prstGeom prst="rect">
            <a:avLst/>
          </a:prstGeom>
          <a:noFill/>
          <a:ln>
            <a:noFill/>
          </a:ln>
        </p:spPr>
      </p:pic>
      <p:cxnSp>
        <p:nvCxnSpPr>
          <p:cNvPr id="460" name="Google Shape;460;p23"/>
          <p:cNvCxnSpPr/>
          <p:nvPr/>
        </p:nvCxnSpPr>
        <p:spPr>
          <a:xfrm rot="10800000">
            <a:off x="3264550" y="4033775"/>
            <a:ext cx="196500" cy="290400"/>
          </a:xfrm>
          <a:prstGeom prst="straightConnector1">
            <a:avLst/>
          </a:prstGeom>
          <a:noFill/>
          <a:ln w="28575" cap="flat" cmpd="sng">
            <a:solidFill>
              <a:srgbClr val="000000"/>
            </a:solidFill>
            <a:prstDash val="solid"/>
            <a:round/>
            <a:headEnd type="none" w="med" len="med"/>
            <a:tailEnd type="none" w="med" len="med"/>
          </a:ln>
        </p:spPr>
      </p:cxnSp>
      <p:pic>
        <p:nvPicPr>
          <p:cNvPr id="461" name="Google Shape;461;p23"/>
          <p:cNvPicPr preferRelativeResize="0"/>
          <p:nvPr/>
        </p:nvPicPr>
        <p:blipFill>
          <a:blip r:embed="rId13">
            <a:alphaModFix/>
          </a:blip>
          <a:stretch>
            <a:fillRect/>
          </a:stretch>
        </p:blipFill>
        <p:spPr>
          <a:xfrm>
            <a:off x="171388" y="1283119"/>
            <a:ext cx="2483926" cy="1862945"/>
          </a:xfrm>
          <a:prstGeom prst="rect">
            <a:avLst/>
          </a:prstGeom>
          <a:noFill/>
          <a:ln>
            <a:noFill/>
          </a:ln>
        </p:spPr>
      </p:pic>
      <p:pic>
        <p:nvPicPr>
          <p:cNvPr id="462" name="Google Shape;462;p23"/>
          <p:cNvPicPr preferRelativeResize="0"/>
          <p:nvPr/>
        </p:nvPicPr>
        <p:blipFill>
          <a:blip r:embed="rId14">
            <a:alphaModFix/>
          </a:blip>
          <a:stretch>
            <a:fillRect/>
          </a:stretch>
        </p:blipFill>
        <p:spPr>
          <a:xfrm>
            <a:off x="171388" y="3222244"/>
            <a:ext cx="2483926" cy="1862945"/>
          </a:xfrm>
          <a:prstGeom prst="rect">
            <a:avLst/>
          </a:prstGeom>
          <a:noFill/>
          <a:ln>
            <a:noFill/>
          </a:ln>
        </p:spPr>
      </p:pic>
      <p:sp>
        <p:nvSpPr>
          <p:cNvPr id="463" name="Google Shape;463;p23"/>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Bulk Evaluation: Validation Histograms</a:t>
            </a:r>
            <a:endParaRPr>
              <a:latin typeface="Calibri"/>
              <a:ea typeface="Calibri"/>
              <a:cs typeface="Calibri"/>
              <a:sym typeface="Calibri"/>
            </a:endParaRPr>
          </a:p>
        </p:txBody>
      </p:sp>
      <p:sp>
        <p:nvSpPr>
          <p:cNvPr id="464" name="Google Shape;464;p23"/>
          <p:cNvSpPr txBox="1">
            <a:spLocks noGrp="1"/>
          </p:cNvSpPr>
          <p:nvPr>
            <p:ph type="body" idx="1"/>
          </p:nvPr>
        </p:nvSpPr>
        <p:spPr>
          <a:xfrm>
            <a:off x="68950" y="523225"/>
            <a:ext cx="8904900" cy="7599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These are basic validation curves for </a:t>
            </a:r>
            <a:r>
              <a:rPr lang="en" sz="2000" b="1">
                <a:solidFill>
                  <a:schemeClr val="dk1"/>
                </a:solidFill>
                <a:latin typeface="Calibri"/>
                <a:ea typeface="Calibri"/>
                <a:cs typeface="Calibri"/>
                <a:sym typeface="Calibri"/>
              </a:rPr>
              <a:t>hourly</a:t>
            </a:r>
            <a:r>
              <a:rPr lang="en" sz="2000">
                <a:solidFill>
                  <a:schemeClr val="dk1"/>
                </a:solidFill>
                <a:latin typeface="Calibri"/>
                <a:ea typeface="Calibri"/>
                <a:cs typeface="Calibri"/>
                <a:sym typeface="Calibri"/>
              </a:rPr>
              <a:t> </a:t>
            </a:r>
            <a:r>
              <a:rPr lang="en" sz="2000" b="1">
                <a:solidFill>
                  <a:schemeClr val="dk1"/>
                </a:solidFill>
                <a:latin typeface="Calibri"/>
                <a:ea typeface="Calibri"/>
                <a:cs typeface="Calibri"/>
                <a:sym typeface="Calibri"/>
              </a:rPr>
              <a:t>increment change</a:t>
            </a:r>
            <a:r>
              <a:rPr lang="en" sz="2000">
                <a:solidFill>
                  <a:schemeClr val="dk1"/>
                </a:solidFill>
                <a:latin typeface="Calibri"/>
                <a:ea typeface="Calibri"/>
                <a:cs typeface="Calibri"/>
                <a:sym typeface="Calibri"/>
              </a:rPr>
              <a:t> in the form of a heatmap, (log axis) showing the divergence of predictions from the actual data in each value bin.</a:t>
            </a:r>
            <a:endParaRPr sz="2000">
              <a:solidFill>
                <a:schemeClr val="dk1"/>
              </a:solidFill>
              <a:latin typeface="Calibri"/>
              <a:ea typeface="Calibri"/>
              <a:cs typeface="Calibri"/>
              <a:sym typeface="Calibri"/>
            </a:endParaRPr>
          </a:p>
        </p:txBody>
      </p:sp>
      <p:cxnSp>
        <p:nvCxnSpPr>
          <p:cNvPr id="465" name="Google Shape;465;p23"/>
          <p:cNvCxnSpPr/>
          <p:nvPr/>
        </p:nvCxnSpPr>
        <p:spPr>
          <a:xfrm rot="10800000" flipH="1">
            <a:off x="1563875" y="3991450"/>
            <a:ext cx="785100" cy="384000"/>
          </a:xfrm>
          <a:prstGeom prst="straightConnector1">
            <a:avLst/>
          </a:prstGeom>
          <a:noFill/>
          <a:ln w="28575" cap="flat" cmpd="sng">
            <a:solidFill>
              <a:srgbClr val="000000"/>
            </a:solidFill>
            <a:prstDash val="solid"/>
            <a:round/>
            <a:headEnd type="none" w="med" len="med"/>
            <a:tailEnd type="none" w="med" len="med"/>
          </a:ln>
        </p:spPr>
      </p:cxnSp>
      <p:cxnSp>
        <p:nvCxnSpPr>
          <p:cNvPr id="466" name="Google Shape;466;p23"/>
          <p:cNvCxnSpPr/>
          <p:nvPr/>
        </p:nvCxnSpPr>
        <p:spPr>
          <a:xfrm flipH="1">
            <a:off x="2828675" y="2837212"/>
            <a:ext cx="623700" cy="675000"/>
          </a:xfrm>
          <a:prstGeom prst="straightConnector1">
            <a:avLst/>
          </a:prstGeom>
          <a:noFill/>
          <a:ln w="28575" cap="flat" cmpd="sng">
            <a:solidFill>
              <a:srgbClr val="000000"/>
            </a:solidFill>
            <a:prstDash val="solid"/>
            <a:round/>
            <a:headEnd type="none" w="med" len="med"/>
            <a:tailEnd type="none" w="med" len="med"/>
          </a:ln>
        </p:spPr>
      </p:cxnSp>
      <p:sp>
        <p:nvSpPr>
          <p:cNvPr id="467" name="Google Shape;467;p23"/>
          <p:cNvSpPr txBox="1"/>
          <p:nvPr/>
        </p:nvSpPr>
        <p:spPr>
          <a:xfrm>
            <a:off x="2095175" y="3358000"/>
            <a:ext cx="1841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Missed precipitation events or anomalous spikes in moisture content can be very detrimental to performance</a:t>
            </a:r>
            <a:endParaRPr sz="1000">
              <a:solidFill>
                <a:srgbClr val="FFFFFF"/>
              </a:solidFill>
              <a:highlight>
                <a:srgbClr val="000000"/>
              </a:highlight>
              <a:latin typeface="Proxima Nova"/>
              <a:ea typeface="Proxima Nova"/>
              <a:cs typeface="Proxima Nova"/>
              <a:sym typeface="Proxima Nova"/>
            </a:endParaRPr>
          </a:p>
        </p:txBody>
      </p:sp>
      <p:sp>
        <p:nvSpPr>
          <p:cNvPr id="468" name="Google Shape;468;p23"/>
          <p:cNvSpPr txBox="1"/>
          <p:nvPr/>
        </p:nvSpPr>
        <p:spPr>
          <a:xfrm>
            <a:off x="5291675" y="1301225"/>
            <a:ext cx="3794400" cy="3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The ‘tails’ contouring the zero bin of both axes indicate that sometimes precipitation events are fabricated, missed, or lagged. This is typically in the </a:t>
            </a:r>
            <a:r>
              <a:rPr lang="en" sz="1800" b="1">
                <a:latin typeface="Calibri"/>
                <a:ea typeface="Calibri"/>
                <a:cs typeface="Calibri"/>
                <a:sym typeface="Calibri"/>
              </a:rPr>
              <a:t>first 3 output timesteps</a:t>
            </a:r>
            <a:r>
              <a:rPr lang="en" sz="1800">
                <a:latin typeface="Calibri"/>
                <a:ea typeface="Calibri"/>
                <a:cs typeface="Calibri"/>
                <a:sym typeface="Calibri"/>
              </a:rPr>
              <a:t>.</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Overall, there is no strong bias toward over or under-predicting hourly change in soil moisture.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Visually, the </a:t>
            </a:r>
            <a:r>
              <a:rPr lang="en" sz="1800" b="1">
                <a:latin typeface="Calibri"/>
                <a:ea typeface="Calibri"/>
                <a:cs typeface="Calibri"/>
                <a:sym typeface="Calibri"/>
              </a:rPr>
              <a:t>AccLSTM</a:t>
            </a:r>
            <a:r>
              <a:rPr lang="en" sz="1800">
                <a:latin typeface="Calibri"/>
                <a:ea typeface="Calibri"/>
                <a:cs typeface="Calibri"/>
                <a:sym typeface="Calibri"/>
              </a:rPr>
              <a:t> has the “tightest” validation curve.</a:t>
            </a:r>
            <a:endParaRPr sz="1800">
              <a:latin typeface="Calibri"/>
              <a:ea typeface="Calibri"/>
              <a:cs typeface="Calibri"/>
              <a:sym typeface="Calibri"/>
            </a:endParaRPr>
          </a:p>
        </p:txBody>
      </p:sp>
      <p:sp>
        <p:nvSpPr>
          <p:cNvPr id="469" name="Google Shape;469;p23"/>
          <p:cNvSpPr txBox="1"/>
          <p:nvPr/>
        </p:nvSpPr>
        <p:spPr>
          <a:xfrm>
            <a:off x="500950" y="1113075"/>
            <a:ext cx="438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True/predicted joint histograms for  relative soil moisture</a:t>
            </a:r>
            <a:endParaRPr sz="1200">
              <a:solidFill>
                <a:srgbClr val="FFFFFF"/>
              </a:solidFill>
              <a:highlight>
                <a:srgbClr val="000000"/>
              </a:highlight>
              <a:latin typeface="Proxima Nova"/>
              <a:ea typeface="Proxima Nova"/>
              <a:cs typeface="Proxima Nova"/>
              <a:sym typeface="Proxima Nova"/>
            </a:endParaRPr>
          </a:p>
        </p:txBody>
      </p:sp>
      <p:sp>
        <p:nvSpPr>
          <p:cNvPr id="470" name="Google Shape;470;p23"/>
          <p:cNvSpPr txBox="1"/>
          <p:nvPr/>
        </p:nvSpPr>
        <p:spPr>
          <a:xfrm>
            <a:off x="596925" y="1482375"/>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FNN</a:t>
            </a:r>
            <a:endParaRPr sz="1200">
              <a:solidFill>
                <a:srgbClr val="FFFFFF"/>
              </a:solidFill>
              <a:highlight>
                <a:srgbClr val="000000"/>
              </a:highlight>
              <a:latin typeface="Proxima Nova"/>
              <a:ea typeface="Proxima Nova"/>
              <a:cs typeface="Proxima Nova"/>
              <a:sym typeface="Proxima Nova"/>
            </a:endParaRPr>
          </a:p>
        </p:txBody>
      </p:sp>
      <p:sp>
        <p:nvSpPr>
          <p:cNvPr id="471" name="Google Shape;471;p23"/>
          <p:cNvSpPr txBox="1"/>
          <p:nvPr/>
        </p:nvSpPr>
        <p:spPr>
          <a:xfrm>
            <a:off x="3120000" y="1482363"/>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a:t>
            </a:r>
            <a:endParaRPr sz="1200">
              <a:solidFill>
                <a:srgbClr val="FFFFFF"/>
              </a:solidFill>
              <a:highlight>
                <a:srgbClr val="000000"/>
              </a:highlight>
              <a:latin typeface="Proxima Nova"/>
              <a:ea typeface="Proxima Nova"/>
              <a:cs typeface="Proxima Nova"/>
              <a:sym typeface="Proxima Nova"/>
            </a:endParaRPr>
          </a:p>
        </p:txBody>
      </p:sp>
      <p:sp>
        <p:nvSpPr>
          <p:cNvPr id="472" name="Google Shape;472;p23"/>
          <p:cNvSpPr txBox="1"/>
          <p:nvPr/>
        </p:nvSpPr>
        <p:spPr>
          <a:xfrm>
            <a:off x="500950" y="3412775"/>
            <a:ext cx="97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LSTM-RSM</a:t>
            </a:r>
            <a:endParaRPr sz="1200">
              <a:solidFill>
                <a:srgbClr val="FFFFFF"/>
              </a:solidFill>
              <a:highlight>
                <a:srgbClr val="000000"/>
              </a:highlight>
              <a:latin typeface="Proxima Nova"/>
              <a:ea typeface="Proxima Nova"/>
              <a:cs typeface="Proxima Nova"/>
              <a:sym typeface="Proxima Nova"/>
            </a:endParaRPr>
          </a:p>
        </p:txBody>
      </p:sp>
      <p:sp>
        <p:nvSpPr>
          <p:cNvPr id="473" name="Google Shape;473;p23"/>
          <p:cNvSpPr txBox="1"/>
          <p:nvPr/>
        </p:nvSpPr>
        <p:spPr>
          <a:xfrm>
            <a:off x="3478378" y="4552267"/>
            <a:ext cx="1232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AccLSTM-RSM</a:t>
            </a:r>
            <a:endParaRPr sz="1200">
              <a:solidFill>
                <a:srgbClr val="FFFFFF"/>
              </a:solidFill>
              <a:highlight>
                <a:srgbClr val="000000"/>
              </a:highlight>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1EF6C526-A827-9ECB-A144-7EFCE3A1EB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24"/>
          <p:cNvPicPr preferRelativeResize="0"/>
          <p:nvPr/>
        </p:nvPicPr>
        <p:blipFill>
          <a:blip r:embed="rId3">
            <a:alphaModFix/>
          </a:blip>
          <a:stretch>
            <a:fillRect/>
          </a:stretch>
        </p:blipFill>
        <p:spPr>
          <a:xfrm>
            <a:off x="130700" y="643254"/>
            <a:ext cx="2848650" cy="2136487"/>
          </a:xfrm>
          <a:prstGeom prst="rect">
            <a:avLst/>
          </a:prstGeom>
          <a:noFill/>
          <a:ln>
            <a:noFill/>
          </a:ln>
        </p:spPr>
      </p:pic>
      <p:pic>
        <p:nvPicPr>
          <p:cNvPr id="479" name="Google Shape;479;p24"/>
          <p:cNvPicPr preferRelativeResize="0"/>
          <p:nvPr/>
        </p:nvPicPr>
        <p:blipFill>
          <a:blip r:embed="rId4">
            <a:alphaModFix/>
          </a:blip>
          <a:stretch>
            <a:fillRect/>
          </a:stretch>
        </p:blipFill>
        <p:spPr>
          <a:xfrm>
            <a:off x="3060738" y="2854625"/>
            <a:ext cx="2848650" cy="2136487"/>
          </a:xfrm>
          <a:prstGeom prst="rect">
            <a:avLst/>
          </a:prstGeom>
          <a:noFill/>
          <a:ln>
            <a:noFill/>
          </a:ln>
        </p:spPr>
      </p:pic>
      <p:pic>
        <p:nvPicPr>
          <p:cNvPr id="480" name="Google Shape;480;p24"/>
          <p:cNvPicPr preferRelativeResize="0"/>
          <p:nvPr/>
        </p:nvPicPr>
        <p:blipFill>
          <a:blip r:embed="rId5">
            <a:alphaModFix/>
          </a:blip>
          <a:stretch>
            <a:fillRect/>
          </a:stretch>
        </p:blipFill>
        <p:spPr>
          <a:xfrm>
            <a:off x="3060750" y="636738"/>
            <a:ext cx="2848650" cy="2136487"/>
          </a:xfrm>
          <a:prstGeom prst="rect">
            <a:avLst/>
          </a:prstGeom>
          <a:noFill/>
          <a:ln>
            <a:noFill/>
          </a:ln>
        </p:spPr>
      </p:pic>
      <p:pic>
        <p:nvPicPr>
          <p:cNvPr id="481" name="Google Shape;481;p24"/>
          <p:cNvPicPr preferRelativeResize="0"/>
          <p:nvPr/>
        </p:nvPicPr>
        <p:blipFill>
          <a:blip r:embed="rId6">
            <a:alphaModFix/>
          </a:blip>
          <a:stretch>
            <a:fillRect/>
          </a:stretch>
        </p:blipFill>
        <p:spPr>
          <a:xfrm>
            <a:off x="130675" y="2854650"/>
            <a:ext cx="2848650" cy="2136487"/>
          </a:xfrm>
          <a:prstGeom prst="rect">
            <a:avLst/>
          </a:prstGeom>
          <a:noFill/>
          <a:ln>
            <a:noFill/>
          </a:ln>
        </p:spPr>
      </p:pic>
      <p:sp>
        <p:nvSpPr>
          <p:cNvPr id="483" name="Google Shape;483;p24"/>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Bulk Evaluation: Horizon error</a:t>
            </a:r>
            <a:endParaRPr>
              <a:latin typeface="Calibri"/>
              <a:ea typeface="Calibri"/>
              <a:cs typeface="Calibri"/>
              <a:sym typeface="Calibri"/>
            </a:endParaRPr>
          </a:p>
        </p:txBody>
      </p:sp>
      <p:sp>
        <p:nvSpPr>
          <p:cNvPr id="484" name="Google Shape;484;p24"/>
          <p:cNvSpPr txBox="1">
            <a:spLocks noGrp="1"/>
          </p:cNvSpPr>
          <p:nvPr>
            <p:ph type="body" idx="1"/>
          </p:nvPr>
        </p:nvSpPr>
        <p:spPr>
          <a:xfrm>
            <a:off x="5990800" y="523224"/>
            <a:ext cx="2983200" cy="4467887"/>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1600">
                <a:solidFill>
                  <a:schemeClr val="dk1"/>
                </a:solidFill>
                <a:latin typeface="Calibri"/>
                <a:ea typeface="Calibri"/>
                <a:cs typeface="Calibri"/>
                <a:sym typeface="Calibri"/>
              </a:rPr>
              <a:t>Horizon error rates indicate how prediction accuracy changes with </a:t>
            </a:r>
            <a:r>
              <a:rPr lang="en" sz="1600" b="1">
                <a:solidFill>
                  <a:schemeClr val="dk1"/>
                </a:solidFill>
                <a:latin typeface="Calibri"/>
                <a:ea typeface="Calibri"/>
                <a:cs typeface="Calibri"/>
                <a:sym typeface="Calibri"/>
              </a:rPr>
              <a:t>distance</a:t>
            </a:r>
            <a:r>
              <a:rPr lang="en" sz="1600">
                <a:solidFill>
                  <a:schemeClr val="dk1"/>
                </a:solidFill>
                <a:latin typeface="Calibri"/>
                <a:ea typeface="Calibri"/>
                <a:cs typeface="Calibri"/>
                <a:sym typeface="Calibri"/>
              </a:rPr>
              <a:t> from the </a:t>
            </a:r>
            <a:r>
              <a:rPr lang="en" sz="1600" b="1">
                <a:solidFill>
                  <a:schemeClr val="dk1"/>
                </a:solidFill>
                <a:latin typeface="Calibri"/>
                <a:ea typeface="Calibri"/>
                <a:cs typeface="Calibri"/>
                <a:sym typeface="Calibri"/>
              </a:rPr>
              <a:t>initial forecast hour</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1600">
                <a:solidFill>
                  <a:schemeClr val="dk1"/>
                </a:solidFill>
                <a:latin typeface="Calibri"/>
                <a:ea typeface="Calibri"/>
                <a:cs typeface="Calibri"/>
                <a:sym typeface="Calibri"/>
              </a:rPr>
              <a:t>Models universally have their </a:t>
            </a:r>
            <a:r>
              <a:rPr lang="en" sz="1600" b="1">
                <a:solidFill>
                  <a:schemeClr val="dk1"/>
                </a:solidFill>
                <a:latin typeface="Calibri"/>
                <a:ea typeface="Calibri"/>
                <a:cs typeface="Calibri"/>
                <a:sym typeface="Calibri"/>
              </a:rPr>
              <a:t>highest error rates at hour 0</a:t>
            </a:r>
            <a:r>
              <a:rPr lang="en" sz="1600">
                <a:solidFill>
                  <a:schemeClr val="dk1"/>
                </a:solidFill>
                <a:latin typeface="Calibri"/>
                <a:ea typeface="Calibri"/>
                <a:cs typeface="Calibri"/>
                <a:sym typeface="Calibri"/>
              </a:rPr>
              <a:t>, which suggests that the spin-up window encoder needs to improve.</a:t>
            </a: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lang="en-US"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1600" b="1">
                <a:solidFill>
                  <a:schemeClr val="dk1"/>
                </a:solidFill>
                <a:latin typeface="Calibri"/>
                <a:ea typeface="Calibri"/>
                <a:cs typeface="Calibri"/>
                <a:sym typeface="Calibri"/>
              </a:rPr>
              <a:t>AccLSTM</a:t>
            </a:r>
            <a:r>
              <a:rPr lang="en-US" sz="1600">
                <a:solidFill>
                  <a:schemeClr val="dk1"/>
                </a:solidFill>
                <a:latin typeface="Calibri"/>
                <a:ea typeface="Calibri"/>
                <a:cs typeface="Calibri"/>
                <a:sym typeface="Calibri"/>
              </a:rPr>
              <a:t> is the best performer by a wide margin, with all layers’ </a:t>
            </a:r>
            <a:r>
              <a:rPr lang="en-US" sz="1600" b="1">
                <a:solidFill>
                  <a:schemeClr val="dk1"/>
                </a:solidFill>
                <a:latin typeface="Calibri"/>
                <a:ea typeface="Calibri"/>
                <a:cs typeface="Calibri"/>
                <a:sym typeface="Calibri"/>
              </a:rPr>
              <a:t>MAE under 1.2% </a:t>
            </a:r>
            <a:r>
              <a:rPr lang="en-US" sz="1600">
                <a:solidFill>
                  <a:schemeClr val="dk1"/>
                </a:solidFill>
                <a:latin typeface="Calibri"/>
                <a:ea typeface="Calibri"/>
                <a:cs typeface="Calibri"/>
                <a:sym typeface="Calibri"/>
              </a:rPr>
              <a:t>(RSM) throughout the output sequence.</a:t>
            </a:r>
          </a:p>
          <a:p>
            <a:pPr marL="0" lvl="0" indent="0" algn="l" rtl="0">
              <a:lnSpc>
                <a:spcPct val="100000"/>
              </a:lnSpc>
              <a:spcBef>
                <a:spcPts val="0"/>
              </a:spcBef>
              <a:spcAft>
                <a:spcPts val="0"/>
              </a:spcAft>
              <a:buNone/>
            </a:pPr>
            <a:endParaRPr lang="en-US"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Initial timesteps are the worst-performing, so encoder needs to improve.</a:t>
            </a:r>
            <a:endParaRPr sz="1600">
              <a:solidFill>
                <a:schemeClr val="dk1"/>
              </a:solidFill>
              <a:latin typeface="Calibri"/>
              <a:ea typeface="Calibri"/>
              <a:cs typeface="Calibri"/>
              <a:sym typeface="Calibri"/>
            </a:endParaRPr>
          </a:p>
        </p:txBody>
      </p:sp>
      <p:sp>
        <p:nvSpPr>
          <p:cNvPr id="490" name="Google Shape;490;p24"/>
          <p:cNvSpPr txBox="1"/>
          <p:nvPr/>
        </p:nvSpPr>
        <p:spPr>
          <a:xfrm>
            <a:off x="604550" y="888000"/>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FNN</a:t>
            </a:r>
            <a:endParaRPr sz="1200">
              <a:solidFill>
                <a:srgbClr val="FFFFFF"/>
              </a:solidFill>
              <a:highlight>
                <a:srgbClr val="000000"/>
              </a:highlight>
              <a:latin typeface="Proxima Nova"/>
              <a:ea typeface="Proxima Nova"/>
              <a:cs typeface="Proxima Nova"/>
              <a:sym typeface="Proxima Nova"/>
            </a:endParaRPr>
          </a:p>
        </p:txBody>
      </p:sp>
      <p:sp>
        <p:nvSpPr>
          <p:cNvPr id="491" name="Google Shape;491;p24"/>
          <p:cNvSpPr txBox="1"/>
          <p:nvPr/>
        </p:nvSpPr>
        <p:spPr>
          <a:xfrm>
            <a:off x="3516250" y="817750"/>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a:t>
            </a:r>
            <a:endParaRPr sz="1200">
              <a:solidFill>
                <a:srgbClr val="FFFFFF"/>
              </a:solidFill>
              <a:highlight>
                <a:srgbClr val="000000"/>
              </a:highlight>
              <a:latin typeface="Proxima Nova"/>
              <a:ea typeface="Proxima Nova"/>
              <a:cs typeface="Proxima Nova"/>
              <a:sym typeface="Proxima Nova"/>
            </a:endParaRPr>
          </a:p>
        </p:txBody>
      </p:sp>
      <p:sp>
        <p:nvSpPr>
          <p:cNvPr id="492" name="Google Shape;492;p24"/>
          <p:cNvSpPr txBox="1"/>
          <p:nvPr/>
        </p:nvSpPr>
        <p:spPr>
          <a:xfrm>
            <a:off x="569525" y="3016525"/>
            <a:ext cx="97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LSTM-RSM</a:t>
            </a:r>
            <a:endParaRPr sz="1200">
              <a:solidFill>
                <a:srgbClr val="FFFFFF"/>
              </a:solidFill>
              <a:highlight>
                <a:srgbClr val="000000"/>
              </a:highlight>
              <a:latin typeface="Proxima Nova"/>
              <a:ea typeface="Proxima Nova"/>
              <a:cs typeface="Proxima Nova"/>
              <a:sym typeface="Proxima Nova"/>
            </a:endParaRPr>
          </a:p>
        </p:txBody>
      </p:sp>
      <p:sp>
        <p:nvSpPr>
          <p:cNvPr id="493" name="Google Shape;493;p24"/>
          <p:cNvSpPr txBox="1"/>
          <p:nvPr/>
        </p:nvSpPr>
        <p:spPr>
          <a:xfrm>
            <a:off x="3516253" y="3016517"/>
            <a:ext cx="1232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AccLSTM-RSM</a:t>
            </a:r>
            <a:endParaRPr sz="1200">
              <a:solidFill>
                <a:srgbClr val="FFFFFF"/>
              </a:solidFill>
              <a:highlight>
                <a:srgbClr val="000000"/>
              </a:highlight>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556EC078-63E3-95AB-9CFF-E4A6E182DC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25"/>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Bulk Evaluation: Error wrt Humidity/Temp </a:t>
            </a:r>
            <a:endParaRPr>
              <a:latin typeface="Calibri"/>
              <a:ea typeface="Calibri"/>
              <a:cs typeface="Calibri"/>
              <a:sym typeface="Calibri"/>
            </a:endParaRPr>
          </a:p>
        </p:txBody>
      </p:sp>
      <p:sp>
        <p:nvSpPr>
          <p:cNvPr id="499" name="Google Shape;499;p25"/>
          <p:cNvSpPr txBox="1">
            <a:spLocks noGrp="1"/>
          </p:cNvSpPr>
          <p:nvPr>
            <p:ph type="body" idx="1"/>
          </p:nvPr>
        </p:nvSpPr>
        <p:spPr>
          <a:xfrm>
            <a:off x="5136475" y="636725"/>
            <a:ext cx="3837600" cy="4401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Plotting error magnitudes and biases’ correspondence to input parameter distributions can lend interpretability.</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Highest error rates near saturation above freezing. At saturation, increment change often overestimated, but underestimated nearby.</a:t>
            </a:r>
            <a:endParaRPr>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Local error maxima near the freezing point, and very hot and humid air.</a:t>
            </a:r>
            <a:endParaRPr>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Unsaturated air generally slightly negatively biased, except for a stripe at ~60% humidity.</a:t>
            </a:r>
            <a:endParaRPr>
              <a:solidFill>
                <a:schemeClr val="dk1"/>
              </a:solidFill>
              <a:latin typeface="Calibri"/>
              <a:ea typeface="Calibri"/>
              <a:cs typeface="Calibri"/>
              <a:sym typeface="Calibri"/>
            </a:endParaRPr>
          </a:p>
        </p:txBody>
      </p:sp>
      <p:pic>
        <p:nvPicPr>
          <p:cNvPr id="500" name="Google Shape;500;p25"/>
          <p:cNvPicPr preferRelativeResize="0"/>
          <p:nvPr/>
        </p:nvPicPr>
        <p:blipFill>
          <a:blip r:embed="rId3">
            <a:alphaModFix/>
          </a:blip>
          <a:stretch>
            <a:fillRect/>
          </a:stretch>
        </p:blipFill>
        <p:spPr>
          <a:xfrm>
            <a:off x="199075" y="2841555"/>
            <a:ext cx="4843443" cy="2152120"/>
          </a:xfrm>
          <a:prstGeom prst="rect">
            <a:avLst/>
          </a:prstGeom>
          <a:noFill/>
          <a:ln>
            <a:noFill/>
          </a:ln>
        </p:spPr>
      </p:pic>
      <p:pic>
        <p:nvPicPr>
          <p:cNvPr id="501" name="Google Shape;501;p25"/>
          <p:cNvPicPr preferRelativeResize="0"/>
          <p:nvPr/>
        </p:nvPicPr>
        <p:blipFill>
          <a:blip r:embed="rId4">
            <a:alphaModFix/>
          </a:blip>
          <a:stretch>
            <a:fillRect/>
          </a:stretch>
        </p:blipFill>
        <p:spPr>
          <a:xfrm>
            <a:off x="199077" y="620275"/>
            <a:ext cx="4843464" cy="2152116"/>
          </a:xfrm>
          <a:prstGeom prst="rect">
            <a:avLst/>
          </a:prstGeom>
          <a:noFill/>
          <a:ln>
            <a:noFill/>
          </a:ln>
        </p:spPr>
      </p:pic>
      <p:sp>
        <p:nvSpPr>
          <p:cNvPr id="502" name="Google Shape;502;p25"/>
          <p:cNvSpPr txBox="1"/>
          <p:nvPr/>
        </p:nvSpPr>
        <p:spPr>
          <a:xfrm>
            <a:off x="2606850" y="786975"/>
            <a:ext cx="20940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C0C0C"/>
                </a:solidFill>
              </a:rPr>
              <a:t>Mean error bias on distribution</a:t>
            </a:r>
            <a:endParaRPr sz="900">
              <a:solidFill>
                <a:srgbClr val="0C0C0C"/>
              </a:solidFill>
            </a:endParaRPr>
          </a:p>
        </p:txBody>
      </p:sp>
      <p:sp>
        <p:nvSpPr>
          <p:cNvPr id="503" name="Google Shape;503;p25"/>
          <p:cNvSpPr txBox="1"/>
          <p:nvPr/>
        </p:nvSpPr>
        <p:spPr>
          <a:xfrm>
            <a:off x="2326875" y="2970092"/>
            <a:ext cx="20940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C0C0C"/>
                </a:solidFill>
              </a:rPr>
              <a:t>Mean error magnitude on distribution</a:t>
            </a:r>
            <a:endParaRPr sz="900">
              <a:solidFill>
                <a:srgbClr val="0C0C0C"/>
              </a:solidFill>
            </a:endParaRPr>
          </a:p>
        </p:txBody>
      </p:sp>
      <p:cxnSp>
        <p:nvCxnSpPr>
          <p:cNvPr id="504" name="Google Shape;504;p25"/>
          <p:cNvCxnSpPr/>
          <p:nvPr/>
        </p:nvCxnSpPr>
        <p:spPr>
          <a:xfrm flipH="1">
            <a:off x="3246375" y="2261044"/>
            <a:ext cx="177900" cy="605700"/>
          </a:xfrm>
          <a:prstGeom prst="straightConnector1">
            <a:avLst/>
          </a:prstGeom>
          <a:noFill/>
          <a:ln w="28575" cap="flat" cmpd="sng">
            <a:solidFill>
              <a:srgbClr val="000000"/>
            </a:solidFill>
            <a:prstDash val="solid"/>
            <a:round/>
            <a:headEnd type="none" w="med" len="med"/>
            <a:tailEnd type="none" w="med" len="med"/>
          </a:ln>
        </p:spPr>
      </p:cxnSp>
      <p:sp>
        <p:nvSpPr>
          <p:cNvPr id="505" name="Google Shape;505;p25"/>
          <p:cNvSpPr txBox="1"/>
          <p:nvPr/>
        </p:nvSpPr>
        <p:spPr>
          <a:xfrm>
            <a:off x="2326875" y="2465625"/>
            <a:ext cx="19593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Just above freezing, increment underestimated; overestimated just below freezing.</a:t>
            </a:r>
            <a:endParaRPr sz="1000">
              <a:solidFill>
                <a:srgbClr val="FFFFFF"/>
              </a:solidFill>
              <a:highlight>
                <a:srgbClr val="000000"/>
              </a:highlight>
              <a:latin typeface="Proxima Nova"/>
              <a:ea typeface="Proxima Nova"/>
              <a:cs typeface="Proxima Nova"/>
              <a:sym typeface="Proxima Nova"/>
            </a:endParaRPr>
          </a:p>
        </p:txBody>
      </p:sp>
      <p:cxnSp>
        <p:nvCxnSpPr>
          <p:cNvPr id="506" name="Google Shape;506;p25"/>
          <p:cNvCxnSpPr/>
          <p:nvPr/>
        </p:nvCxnSpPr>
        <p:spPr>
          <a:xfrm>
            <a:off x="3105775" y="3773300"/>
            <a:ext cx="358500" cy="498900"/>
          </a:xfrm>
          <a:prstGeom prst="straightConnector1">
            <a:avLst/>
          </a:prstGeom>
          <a:noFill/>
          <a:ln w="28575" cap="flat" cmpd="sng">
            <a:solidFill>
              <a:srgbClr val="000000"/>
            </a:solidFill>
            <a:prstDash val="solid"/>
            <a:round/>
            <a:headEnd type="none" w="med" len="med"/>
            <a:tailEnd type="none" w="med" len="med"/>
          </a:ln>
        </p:spPr>
      </p:cxnSp>
      <p:sp>
        <p:nvSpPr>
          <p:cNvPr id="507" name="Google Shape;507;p25"/>
          <p:cNvSpPr txBox="1"/>
          <p:nvPr/>
        </p:nvSpPr>
        <p:spPr>
          <a:xfrm>
            <a:off x="2232225" y="3517075"/>
            <a:ext cx="159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Strong error maximum near cool air saturation</a:t>
            </a:r>
            <a:endParaRPr sz="1000">
              <a:solidFill>
                <a:srgbClr val="FFFFFF"/>
              </a:solidFill>
              <a:highlight>
                <a:srgbClr val="000000"/>
              </a:highlight>
              <a:latin typeface="Proxima Nova"/>
              <a:ea typeface="Proxima Nova"/>
              <a:cs typeface="Proxima Nova"/>
              <a:sym typeface="Proxima Nova"/>
            </a:endParaRPr>
          </a:p>
        </p:txBody>
      </p:sp>
      <p:sp>
        <p:nvSpPr>
          <p:cNvPr id="508" name="Google Shape;508;p25"/>
          <p:cNvSpPr txBox="1"/>
          <p:nvPr/>
        </p:nvSpPr>
        <p:spPr>
          <a:xfrm>
            <a:off x="288366" y="669500"/>
            <a:ext cx="101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a:t>
            </a:r>
            <a:endParaRPr sz="1200">
              <a:solidFill>
                <a:srgbClr val="FFFFFF"/>
              </a:solidFill>
              <a:highlight>
                <a:srgbClr val="000000"/>
              </a:highlight>
              <a:latin typeface="Proxima Nova"/>
              <a:ea typeface="Proxima Nova"/>
              <a:cs typeface="Proxima Nova"/>
              <a:sym typeface="Proxima Nova"/>
            </a:endParaRPr>
          </a:p>
        </p:txBody>
      </p:sp>
      <p:sp>
        <p:nvSpPr>
          <p:cNvPr id="509" name="Google Shape;509;p25"/>
          <p:cNvSpPr txBox="1"/>
          <p:nvPr/>
        </p:nvSpPr>
        <p:spPr>
          <a:xfrm>
            <a:off x="776054" y="2455450"/>
            <a:ext cx="141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Temperature</a:t>
            </a:r>
            <a:endParaRPr sz="1200" b="1">
              <a:highlight>
                <a:srgbClr val="FFFFFF"/>
              </a:highlight>
              <a:latin typeface="Proxima Nova"/>
              <a:ea typeface="Proxima Nova"/>
              <a:cs typeface="Proxima Nova"/>
              <a:sym typeface="Proxima Nova"/>
            </a:endParaRPr>
          </a:p>
        </p:txBody>
      </p:sp>
      <p:sp>
        <p:nvSpPr>
          <p:cNvPr id="510" name="Google Shape;510;p25"/>
          <p:cNvSpPr txBox="1"/>
          <p:nvPr/>
        </p:nvSpPr>
        <p:spPr>
          <a:xfrm>
            <a:off x="637051" y="463873"/>
            <a:ext cx="396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RSM-10 error wrt humidity and temp distribution</a:t>
            </a:r>
            <a:endParaRPr sz="1200" b="1">
              <a:highlight>
                <a:srgbClr val="FFFFFF"/>
              </a:highlight>
              <a:latin typeface="Proxima Nova"/>
              <a:ea typeface="Proxima Nova"/>
              <a:cs typeface="Proxima Nova"/>
              <a:sym typeface="Proxima Nova"/>
            </a:endParaRPr>
          </a:p>
        </p:txBody>
      </p:sp>
      <p:sp>
        <p:nvSpPr>
          <p:cNvPr id="511" name="Google Shape;511;p25"/>
          <p:cNvSpPr txBox="1"/>
          <p:nvPr/>
        </p:nvSpPr>
        <p:spPr>
          <a:xfrm rot="-5400000">
            <a:off x="-250071" y="1596275"/>
            <a:ext cx="141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Humidity</a:t>
            </a:r>
            <a:endParaRPr sz="1200" b="1">
              <a:highlight>
                <a:srgbClr val="FFFFFF"/>
              </a:highlight>
              <a:latin typeface="Proxima Nova"/>
              <a:ea typeface="Proxima Nova"/>
              <a:cs typeface="Proxima Nova"/>
              <a:sym typeface="Proxima Nova"/>
            </a:endParaRPr>
          </a:p>
        </p:txBody>
      </p:sp>
      <p:sp>
        <p:nvSpPr>
          <p:cNvPr id="512" name="Google Shape;512;p25"/>
          <p:cNvSpPr txBox="1"/>
          <p:nvPr/>
        </p:nvSpPr>
        <p:spPr>
          <a:xfrm>
            <a:off x="776054" y="4665250"/>
            <a:ext cx="141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Temperature</a:t>
            </a:r>
            <a:endParaRPr sz="1200" b="1">
              <a:highlight>
                <a:srgbClr val="FFFFFF"/>
              </a:highlight>
              <a:latin typeface="Proxima Nova"/>
              <a:ea typeface="Proxima Nova"/>
              <a:cs typeface="Proxima Nova"/>
              <a:sym typeface="Proxima Nova"/>
            </a:endParaRPr>
          </a:p>
        </p:txBody>
      </p:sp>
      <p:sp>
        <p:nvSpPr>
          <p:cNvPr id="513" name="Google Shape;513;p25"/>
          <p:cNvSpPr txBox="1"/>
          <p:nvPr/>
        </p:nvSpPr>
        <p:spPr>
          <a:xfrm rot="-5400000">
            <a:off x="-250071" y="3806075"/>
            <a:ext cx="141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Humidity</a:t>
            </a:r>
            <a:endParaRPr sz="1200" b="1">
              <a:highlight>
                <a:srgbClr val="FFFFFF"/>
              </a:highlight>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53F06C41-799F-DA61-B15F-C0BA6078B4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7">
          <a:extLst>
            <a:ext uri="{FF2B5EF4-FFF2-40B4-BE49-F238E27FC236}">
              <a16:creationId xmlns:a16="http://schemas.microsoft.com/office/drawing/2014/main" id="{CF69BBED-6F5B-4999-F023-626055C64CB8}"/>
            </a:ext>
          </a:extLst>
        </p:cNvPr>
        <p:cNvGrpSpPr/>
        <p:nvPr/>
      </p:nvGrpSpPr>
      <p:grpSpPr>
        <a:xfrm>
          <a:off x="0" y="0"/>
          <a:ext cx="0" cy="0"/>
          <a:chOff x="0" y="0"/>
          <a:chExt cx="0" cy="0"/>
        </a:xfrm>
      </p:grpSpPr>
      <p:sp>
        <p:nvSpPr>
          <p:cNvPr id="6" name="Google Shape;498;p25">
            <a:extLst>
              <a:ext uri="{FF2B5EF4-FFF2-40B4-BE49-F238E27FC236}">
                <a16:creationId xmlns:a16="http://schemas.microsoft.com/office/drawing/2014/main" id="{3AFB5FA4-09C7-4E76-76A6-91E7F787E109}"/>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Case Study: Hurricane Florence</a:t>
            </a:r>
            <a:endParaRPr>
              <a:latin typeface="Calibri"/>
              <a:ea typeface="Calibri"/>
              <a:cs typeface="Calibri"/>
              <a:sym typeface="Calibri"/>
            </a:endParaRPr>
          </a:p>
        </p:txBody>
      </p:sp>
      <p:sp>
        <p:nvSpPr>
          <p:cNvPr id="7" name="Google Shape;499;p25">
            <a:extLst>
              <a:ext uri="{FF2B5EF4-FFF2-40B4-BE49-F238E27FC236}">
                <a16:creationId xmlns:a16="http://schemas.microsoft.com/office/drawing/2014/main" id="{22EDFBE5-5CEB-BED3-4B3B-8CC62E90F01F}"/>
              </a:ext>
            </a:extLst>
          </p:cNvPr>
          <p:cNvSpPr txBox="1">
            <a:spLocks noGrp="1"/>
          </p:cNvSpPr>
          <p:nvPr>
            <p:ph type="body" idx="1"/>
          </p:nvPr>
        </p:nvSpPr>
        <p:spPr>
          <a:xfrm>
            <a:off x="101143" y="683190"/>
            <a:ext cx="7181328" cy="1597512"/>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US">
                <a:solidFill>
                  <a:schemeClr val="dk1"/>
                </a:solidFill>
                <a:latin typeface="Calibri"/>
                <a:ea typeface="Calibri"/>
                <a:cs typeface="Calibri"/>
                <a:sym typeface="Calibri"/>
              </a:rPr>
              <a:t>Florence made landfall in North Carolina on September 14, 2018, and caused severe inland flooding by lingering over the state.</a:t>
            </a:r>
          </a:p>
          <a:p>
            <a:pPr marL="0" lvl="0" indent="0" algn="l" rtl="0">
              <a:lnSpc>
                <a:spcPct val="100000"/>
              </a:lnSpc>
              <a:spcBef>
                <a:spcPts val="0"/>
              </a:spcBef>
              <a:spcAft>
                <a:spcPts val="0"/>
              </a:spcAft>
              <a:buNone/>
            </a:pPr>
            <a:endParaRPr lang="en-US">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a:solidFill>
                  <a:schemeClr val="dk1"/>
                </a:solidFill>
                <a:latin typeface="Calibri"/>
                <a:ea typeface="Calibri"/>
                <a:cs typeface="Calibri"/>
                <a:sym typeface="Calibri"/>
              </a:rPr>
              <a:t>Relatively dry soils experienced considerable surface runoff. Water that infiltrated the soil quickly percolated down to lower layers.</a:t>
            </a:r>
            <a:endParaRPr>
              <a:solidFill>
                <a:schemeClr val="dk1"/>
              </a:solidFill>
              <a:latin typeface="Calibri"/>
              <a:ea typeface="Calibri"/>
              <a:cs typeface="Calibri"/>
              <a:sym typeface="Calibri"/>
            </a:endParaRPr>
          </a:p>
        </p:txBody>
      </p:sp>
      <p:pic>
        <p:nvPicPr>
          <p:cNvPr id="11" name="Picture 10">
            <a:extLst>
              <a:ext uri="{FF2B5EF4-FFF2-40B4-BE49-F238E27FC236}">
                <a16:creationId xmlns:a16="http://schemas.microsoft.com/office/drawing/2014/main" id="{11A69ED9-E2D4-404B-2FE9-5D55BC6CBBD6}"/>
              </a:ext>
            </a:extLst>
          </p:cNvPr>
          <p:cNvPicPr>
            <a:picLocks noChangeAspect="1"/>
          </p:cNvPicPr>
          <p:nvPr/>
        </p:nvPicPr>
        <p:blipFill>
          <a:blip r:embed="rId3"/>
          <a:stretch>
            <a:fillRect/>
          </a:stretch>
        </p:blipFill>
        <p:spPr>
          <a:xfrm>
            <a:off x="101143" y="2327167"/>
            <a:ext cx="3742828" cy="2741225"/>
          </a:xfrm>
          <a:prstGeom prst="rect">
            <a:avLst/>
          </a:prstGeom>
        </p:spPr>
      </p:pic>
      <p:pic>
        <p:nvPicPr>
          <p:cNvPr id="21" name="Picture 20">
            <a:extLst>
              <a:ext uri="{FF2B5EF4-FFF2-40B4-BE49-F238E27FC236}">
                <a16:creationId xmlns:a16="http://schemas.microsoft.com/office/drawing/2014/main" id="{CF617A38-19CD-E8D9-AC86-49F8EDFD4255}"/>
              </a:ext>
            </a:extLst>
          </p:cNvPr>
          <p:cNvPicPr>
            <a:picLocks noChangeAspect="1"/>
          </p:cNvPicPr>
          <p:nvPr/>
        </p:nvPicPr>
        <p:blipFill>
          <a:blip r:embed="rId4"/>
          <a:stretch>
            <a:fillRect/>
          </a:stretch>
        </p:blipFill>
        <p:spPr>
          <a:xfrm>
            <a:off x="3901915" y="2327167"/>
            <a:ext cx="3380556" cy="2741225"/>
          </a:xfrm>
          <a:prstGeom prst="rect">
            <a:avLst/>
          </a:prstGeom>
        </p:spPr>
      </p:pic>
      <p:grpSp>
        <p:nvGrpSpPr>
          <p:cNvPr id="33" name="Group 32">
            <a:extLst>
              <a:ext uri="{FF2B5EF4-FFF2-40B4-BE49-F238E27FC236}">
                <a16:creationId xmlns:a16="http://schemas.microsoft.com/office/drawing/2014/main" id="{60F56776-87FC-7D6F-C2FD-779A4BC0182A}"/>
              </a:ext>
            </a:extLst>
          </p:cNvPr>
          <p:cNvGrpSpPr/>
          <p:nvPr/>
        </p:nvGrpSpPr>
        <p:grpSpPr>
          <a:xfrm>
            <a:off x="7352813" y="1175813"/>
            <a:ext cx="1690044" cy="3892579"/>
            <a:chOff x="7645545" y="432448"/>
            <a:chExt cx="1320510" cy="3041453"/>
          </a:xfrm>
        </p:grpSpPr>
        <p:pic>
          <p:nvPicPr>
            <p:cNvPr id="27" name="Picture 26">
              <a:extLst>
                <a:ext uri="{FF2B5EF4-FFF2-40B4-BE49-F238E27FC236}">
                  <a16:creationId xmlns:a16="http://schemas.microsoft.com/office/drawing/2014/main" id="{F74BF458-D204-6E9F-83E0-0B629F3631A5}"/>
                </a:ext>
              </a:extLst>
            </p:cNvPr>
            <p:cNvPicPr>
              <a:picLocks noChangeAspect="1"/>
            </p:cNvPicPr>
            <p:nvPr/>
          </p:nvPicPr>
          <p:blipFill>
            <a:blip r:embed="rId5"/>
            <a:stretch>
              <a:fillRect/>
            </a:stretch>
          </p:blipFill>
          <p:spPr>
            <a:xfrm>
              <a:off x="7645545" y="1457983"/>
              <a:ext cx="1320510" cy="990383"/>
            </a:xfrm>
            <a:prstGeom prst="rect">
              <a:avLst/>
            </a:prstGeom>
          </p:spPr>
        </p:pic>
        <p:pic>
          <p:nvPicPr>
            <p:cNvPr id="30" name="Picture 29">
              <a:extLst>
                <a:ext uri="{FF2B5EF4-FFF2-40B4-BE49-F238E27FC236}">
                  <a16:creationId xmlns:a16="http://schemas.microsoft.com/office/drawing/2014/main" id="{93C46A01-DBE4-50A5-1214-817FF9B3AC1E}"/>
                </a:ext>
              </a:extLst>
            </p:cNvPr>
            <p:cNvPicPr>
              <a:picLocks noChangeAspect="1"/>
            </p:cNvPicPr>
            <p:nvPr/>
          </p:nvPicPr>
          <p:blipFill>
            <a:blip r:embed="rId6"/>
            <a:stretch>
              <a:fillRect/>
            </a:stretch>
          </p:blipFill>
          <p:spPr>
            <a:xfrm>
              <a:off x="7645545" y="432448"/>
              <a:ext cx="1320510" cy="990383"/>
            </a:xfrm>
            <a:prstGeom prst="rect">
              <a:avLst/>
            </a:prstGeom>
          </p:spPr>
        </p:pic>
        <p:pic>
          <p:nvPicPr>
            <p:cNvPr id="31" name="Picture 30">
              <a:extLst>
                <a:ext uri="{FF2B5EF4-FFF2-40B4-BE49-F238E27FC236}">
                  <a16:creationId xmlns:a16="http://schemas.microsoft.com/office/drawing/2014/main" id="{FF7BC628-4A20-2701-07F3-D2B461555065}"/>
                </a:ext>
              </a:extLst>
            </p:cNvPr>
            <p:cNvPicPr>
              <a:picLocks noChangeAspect="1"/>
            </p:cNvPicPr>
            <p:nvPr/>
          </p:nvPicPr>
          <p:blipFill>
            <a:blip r:embed="rId7"/>
            <a:stretch>
              <a:fillRect/>
            </a:stretch>
          </p:blipFill>
          <p:spPr>
            <a:xfrm>
              <a:off x="7645545" y="2483518"/>
              <a:ext cx="1320510" cy="990383"/>
            </a:xfrm>
            <a:prstGeom prst="rect">
              <a:avLst/>
            </a:prstGeom>
          </p:spPr>
        </p:pic>
      </p:grpSp>
      <p:sp>
        <p:nvSpPr>
          <p:cNvPr id="2" name="Slide Number Placeholder 1">
            <a:extLst>
              <a:ext uri="{FF2B5EF4-FFF2-40B4-BE49-F238E27FC236}">
                <a16:creationId xmlns:a16="http://schemas.microsoft.com/office/drawing/2014/main" id="{7A57346D-E46A-6530-C7E3-C3DF1BA1C9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44</a:t>
            </a:fld>
            <a:endParaRPr lang="en"/>
          </a:p>
        </p:txBody>
      </p:sp>
    </p:spTree>
    <p:extLst>
      <p:ext uri="{BB962C8B-B14F-4D97-AF65-F5344CB8AC3E}">
        <p14:creationId xmlns:p14="http://schemas.microsoft.com/office/powerpoint/2010/main" val="3733995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7">
          <a:extLst>
            <a:ext uri="{FF2B5EF4-FFF2-40B4-BE49-F238E27FC236}">
              <a16:creationId xmlns:a16="http://schemas.microsoft.com/office/drawing/2014/main" id="{9C8121FC-171B-FA88-C6B5-4198DB11B406}"/>
            </a:ext>
          </a:extLst>
        </p:cNvPr>
        <p:cNvGrpSpPr/>
        <p:nvPr/>
      </p:nvGrpSpPr>
      <p:grpSpPr>
        <a:xfrm>
          <a:off x="0" y="0"/>
          <a:ext cx="0" cy="0"/>
          <a:chOff x="0" y="0"/>
          <a:chExt cx="0" cy="0"/>
        </a:xfrm>
      </p:grpSpPr>
      <p:sp>
        <p:nvSpPr>
          <p:cNvPr id="6" name="Google Shape;498;p25">
            <a:extLst>
              <a:ext uri="{FF2B5EF4-FFF2-40B4-BE49-F238E27FC236}">
                <a16:creationId xmlns:a16="http://schemas.microsoft.com/office/drawing/2014/main" id="{87FD594B-645A-8B69-BCE1-1766FA6C8ECE}"/>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Case Study: Hurricane Florence</a:t>
            </a:r>
            <a:endParaRPr>
              <a:latin typeface="Calibri"/>
              <a:ea typeface="Calibri"/>
              <a:cs typeface="Calibri"/>
              <a:sym typeface="Calibri"/>
            </a:endParaRPr>
          </a:p>
        </p:txBody>
      </p:sp>
      <p:sp>
        <p:nvSpPr>
          <p:cNvPr id="7" name="Google Shape;499;p25">
            <a:extLst>
              <a:ext uri="{FF2B5EF4-FFF2-40B4-BE49-F238E27FC236}">
                <a16:creationId xmlns:a16="http://schemas.microsoft.com/office/drawing/2014/main" id="{8F6DD30A-8FC1-239C-CF00-18695E1F5399}"/>
              </a:ext>
            </a:extLst>
          </p:cNvPr>
          <p:cNvSpPr txBox="1">
            <a:spLocks noGrp="1"/>
          </p:cNvSpPr>
          <p:nvPr>
            <p:ph type="body" idx="1"/>
          </p:nvPr>
        </p:nvSpPr>
        <p:spPr>
          <a:xfrm>
            <a:off x="5787199" y="636725"/>
            <a:ext cx="3248519" cy="4401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US">
                <a:solidFill>
                  <a:schemeClr val="dk1"/>
                </a:solidFill>
                <a:latin typeface="Calibri"/>
                <a:ea typeface="Calibri"/>
                <a:cs typeface="Calibri"/>
                <a:sym typeface="Calibri"/>
              </a:rPr>
              <a:t>In this scenario, the largest error corresponds to:</a:t>
            </a:r>
            <a:br>
              <a:rPr lang="en-US">
                <a:solidFill>
                  <a:schemeClr val="dk1"/>
                </a:solidFill>
                <a:latin typeface="Calibri"/>
                <a:ea typeface="Calibri"/>
                <a:cs typeface="Calibri"/>
                <a:sym typeface="Calibri"/>
              </a:rPr>
            </a:br>
            <a:endParaRPr lang="en-US">
              <a:solidFill>
                <a:schemeClr val="dk1"/>
              </a:solidFill>
              <a:latin typeface="Calibri"/>
              <a:ea typeface="Calibri"/>
              <a:cs typeface="Calibri"/>
              <a:sym typeface="Calibri"/>
            </a:endParaRPr>
          </a:p>
          <a:p>
            <a:pPr marL="285750" indent="-285750">
              <a:lnSpc>
                <a:spcPct val="100000"/>
              </a:lnSpc>
            </a:pPr>
            <a:r>
              <a:rPr lang="en-US">
                <a:solidFill>
                  <a:schemeClr val="dk1"/>
                </a:solidFill>
                <a:latin typeface="Calibri"/>
                <a:ea typeface="Calibri"/>
                <a:cs typeface="Calibri"/>
                <a:sym typeface="Calibri"/>
              </a:rPr>
              <a:t>Urban surface types</a:t>
            </a:r>
          </a:p>
          <a:p>
            <a:pPr marL="285750" indent="-285750">
              <a:lnSpc>
                <a:spcPct val="100000"/>
              </a:lnSpc>
            </a:pPr>
            <a:r>
              <a:rPr lang="en-US">
                <a:solidFill>
                  <a:schemeClr val="dk1"/>
                </a:solidFill>
                <a:latin typeface="Calibri"/>
                <a:ea typeface="Calibri"/>
                <a:cs typeface="Calibri"/>
                <a:sym typeface="Calibri"/>
              </a:rPr>
              <a:t>Sandy soil draining too quickly from L2 to L3</a:t>
            </a:r>
          </a:p>
          <a:p>
            <a:pPr marL="285750" indent="-285750">
              <a:lnSpc>
                <a:spcPct val="100000"/>
              </a:lnSpc>
            </a:pPr>
            <a:r>
              <a:rPr lang="en-US">
                <a:solidFill>
                  <a:schemeClr val="dk1"/>
                </a:solidFill>
                <a:latin typeface="Calibri"/>
                <a:ea typeface="Calibri"/>
                <a:cs typeface="Calibri"/>
                <a:sym typeface="Calibri"/>
              </a:rPr>
              <a:t>Loamy sand pixels just after landfall underestimate initial infiltration rate.</a:t>
            </a:r>
          </a:p>
          <a:p>
            <a:pPr marL="285750" indent="-285750">
              <a:lnSpc>
                <a:spcPct val="100000"/>
              </a:lnSpc>
            </a:pPr>
            <a:endParaRPr lang="en-US">
              <a:solidFill>
                <a:schemeClr val="dk1"/>
              </a:solidFill>
              <a:latin typeface="Calibri"/>
              <a:ea typeface="Calibri"/>
              <a:cs typeface="Calibri"/>
              <a:sym typeface="Calibri"/>
            </a:endParaRPr>
          </a:p>
          <a:p>
            <a:pPr marL="0" indent="0">
              <a:lnSpc>
                <a:spcPct val="100000"/>
              </a:lnSpc>
              <a:buNone/>
            </a:pPr>
            <a:r>
              <a:rPr lang="en-US">
                <a:solidFill>
                  <a:schemeClr val="dk1"/>
                </a:solidFill>
                <a:latin typeface="Calibri"/>
                <a:ea typeface="Calibri"/>
                <a:cs typeface="Calibri"/>
                <a:sym typeface="Calibri"/>
              </a:rPr>
              <a:t>Error in RSM state is generally constrained within 2.5%, but briefly peaks at about 4-6% for loamy sand textures.</a:t>
            </a:r>
            <a:endParaRPr>
              <a:solidFill>
                <a:schemeClr val="dk1"/>
              </a:solidFill>
              <a:latin typeface="Calibri"/>
              <a:ea typeface="Calibri"/>
              <a:cs typeface="Calibri"/>
              <a:sym typeface="Calibri"/>
            </a:endParaRPr>
          </a:p>
        </p:txBody>
      </p:sp>
      <p:pic>
        <p:nvPicPr>
          <p:cNvPr id="19" name="Picture 18">
            <a:extLst>
              <a:ext uri="{FF2B5EF4-FFF2-40B4-BE49-F238E27FC236}">
                <a16:creationId xmlns:a16="http://schemas.microsoft.com/office/drawing/2014/main" id="{1A368B04-3DC0-78E4-A5F5-BFC47748F7EA}"/>
              </a:ext>
            </a:extLst>
          </p:cNvPr>
          <p:cNvPicPr>
            <a:picLocks noChangeAspect="1"/>
          </p:cNvPicPr>
          <p:nvPr/>
        </p:nvPicPr>
        <p:blipFill>
          <a:blip r:embed="rId3"/>
          <a:stretch>
            <a:fillRect/>
          </a:stretch>
        </p:blipFill>
        <p:spPr>
          <a:xfrm>
            <a:off x="92174" y="660861"/>
            <a:ext cx="2726397" cy="2239797"/>
          </a:xfrm>
          <a:prstGeom prst="rect">
            <a:avLst/>
          </a:prstGeom>
        </p:spPr>
      </p:pic>
      <p:pic>
        <p:nvPicPr>
          <p:cNvPr id="23" name="Picture 22">
            <a:extLst>
              <a:ext uri="{FF2B5EF4-FFF2-40B4-BE49-F238E27FC236}">
                <a16:creationId xmlns:a16="http://schemas.microsoft.com/office/drawing/2014/main" id="{6C9A61DE-479F-101C-31D2-614C992234D5}"/>
              </a:ext>
            </a:extLst>
          </p:cNvPr>
          <p:cNvPicPr>
            <a:picLocks noChangeAspect="1"/>
          </p:cNvPicPr>
          <p:nvPr/>
        </p:nvPicPr>
        <p:blipFill>
          <a:blip r:embed="rId4"/>
          <a:stretch>
            <a:fillRect/>
          </a:stretch>
        </p:blipFill>
        <p:spPr>
          <a:xfrm>
            <a:off x="2862226" y="660860"/>
            <a:ext cx="2776489" cy="2239797"/>
          </a:xfrm>
          <a:prstGeom prst="rect">
            <a:avLst/>
          </a:prstGeom>
        </p:spPr>
      </p:pic>
      <p:sp>
        <p:nvSpPr>
          <p:cNvPr id="2" name="Google Shape;507;p25">
            <a:extLst>
              <a:ext uri="{FF2B5EF4-FFF2-40B4-BE49-F238E27FC236}">
                <a16:creationId xmlns:a16="http://schemas.microsoft.com/office/drawing/2014/main" id="{366E6AC7-A87E-1CDE-F6B4-27A662200D2F}"/>
              </a:ext>
            </a:extLst>
          </p:cNvPr>
          <p:cNvSpPr txBox="1"/>
          <p:nvPr/>
        </p:nvSpPr>
        <p:spPr>
          <a:xfrm>
            <a:off x="-73076" y="610930"/>
            <a:ext cx="3058186" cy="3381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Mean Absolute Error in Saturation State (RSM)</a:t>
            </a:r>
            <a:endParaRPr sz="1000">
              <a:solidFill>
                <a:srgbClr val="FFFFFF"/>
              </a:solidFill>
              <a:highlight>
                <a:srgbClr val="000000"/>
              </a:highlight>
              <a:latin typeface="Proxima Nova"/>
              <a:ea typeface="Proxima Nova"/>
              <a:cs typeface="Proxima Nova"/>
              <a:sym typeface="Proxima Nova"/>
            </a:endParaRPr>
          </a:p>
        </p:txBody>
      </p:sp>
      <p:sp>
        <p:nvSpPr>
          <p:cNvPr id="8" name="Google Shape;507;p25">
            <a:extLst>
              <a:ext uri="{FF2B5EF4-FFF2-40B4-BE49-F238E27FC236}">
                <a16:creationId xmlns:a16="http://schemas.microsoft.com/office/drawing/2014/main" id="{BE3BBC44-38FE-A4C2-372E-DF307E769AE9}"/>
              </a:ext>
            </a:extLst>
          </p:cNvPr>
          <p:cNvSpPr txBox="1"/>
          <p:nvPr/>
        </p:nvSpPr>
        <p:spPr>
          <a:xfrm>
            <a:off x="2633777" y="616687"/>
            <a:ext cx="3058186" cy="3381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Error Bias in Saturation State (RSM)</a:t>
            </a:r>
            <a:endParaRPr sz="1000">
              <a:solidFill>
                <a:srgbClr val="FFFFFF"/>
              </a:solidFill>
              <a:highlight>
                <a:srgbClr val="000000"/>
              </a:highlight>
              <a:latin typeface="Proxima Nova"/>
              <a:ea typeface="Proxima Nova"/>
              <a:cs typeface="Proxima Nova"/>
              <a:sym typeface="Proxima Nova"/>
            </a:endParaRPr>
          </a:p>
        </p:txBody>
      </p:sp>
      <p:grpSp>
        <p:nvGrpSpPr>
          <p:cNvPr id="10" name="Group 9">
            <a:extLst>
              <a:ext uri="{FF2B5EF4-FFF2-40B4-BE49-F238E27FC236}">
                <a16:creationId xmlns:a16="http://schemas.microsoft.com/office/drawing/2014/main" id="{1D38D390-B793-5B1C-C3EE-7EC3CA15C93F}"/>
              </a:ext>
            </a:extLst>
          </p:cNvPr>
          <p:cNvGrpSpPr/>
          <p:nvPr/>
        </p:nvGrpSpPr>
        <p:grpSpPr>
          <a:xfrm>
            <a:off x="83101" y="2955851"/>
            <a:ext cx="5596970" cy="2123624"/>
            <a:chOff x="83100" y="2836618"/>
            <a:chExt cx="5911217" cy="2242857"/>
          </a:xfrm>
        </p:grpSpPr>
        <p:pic>
          <p:nvPicPr>
            <p:cNvPr id="9" name="Picture 8">
              <a:extLst>
                <a:ext uri="{FF2B5EF4-FFF2-40B4-BE49-F238E27FC236}">
                  <a16:creationId xmlns:a16="http://schemas.microsoft.com/office/drawing/2014/main" id="{D8BFFCD5-4E0B-A23D-987C-CA417CD22480}"/>
                </a:ext>
              </a:extLst>
            </p:cNvPr>
            <p:cNvPicPr>
              <a:picLocks noChangeAspect="1"/>
            </p:cNvPicPr>
            <p:nvPr/>
          </p:nvPicPr>
          <p:blipFill>
            <a:blip r:embed="rId5"/>
            <a:stretch>
              <a:fillRect/>
            </a:stretch>
          </p:blipFill>
          <p:spPr>
            <a:xfrm>
              <a:off x="83100" y="2845526"/>
              <a:ext cx="3046294" cy="2233949"/>
            </a:xfrm>
            <a:prstGeom prst="rect">
              <a:avLst/>
            </a:prstGeom>
          </p:spPr>
        </p:pic>
        <p:pic>
          <p:nvPicPr>
            <p:cNvPr id="4" name="Picture 3">
              <a:extLst>
                <a:ext uri="{FF2B5EF4-FFF2-40B4-BE49-F238E27FC236}">
                  <a16:creationId xmlns:a16="http://schemas.microsoft.com/office/drawing/2014/main" id="{FA4E5EFE-6062-F9DE-EADD-FCCF381AD697}"/>
                </a:ext>
              </a:extLst>
            </p:cNvPr>
            <p:cNvPicPr>
              <a:picLocks noChangeAspect="1"/>
            </p:cNvPicPr>
            <p:nvPr/>
          </p:nvPicPr>
          <p:blipFill>
            <a:blip r:embed="rId6"/>
            <a:stretch>
              <a:fillRect/>
            </a:stretch>
          </p:blipFill>
          <p:spPr>
            <a:xfrm>
              <a:off x="3177432" y="2836618"/>
              <a:ext cx="2816885" cy="2239995"/>
            </a:xfrm>
            <a:prstGeom prst="rect">
              <a:avLst/>
            </a:prstGeom>
          </p:spPr>
        </p:pic>
      </p:grpSp>
      <p:cxnSp>
        <p:nvCxnSpPr>
          <p:cNvPr id="14" name="Straight Connector 13">
            <a:extLst>
              <a:ext uri="{FF2B5EF4-FFF2-40B4-BE49-F238E27FC236}">
                <a16:creationId xmlns:a16="http://schemas.microsoft.com/office/drawing/2014/main" id="{6915C87B-DF99-83CE-B76A-8293ECFADB71}"/>
              </a:ext>
            </a:extLst>
          </p:cNvPr>
          <p:cNvCxnSpPr/>
          <p:nvPr/>
        </p:nvCxnSpPr>
        <p:spPr>
          <a:xfrm flipH="1" flipV="1">
            <a:off x="457075" y="2522706"/>
            <a:ext cx="150709" cy="246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B9E7C7-A7A6-8565-478D-2C54A34BA99B}"/>
              </a:ext>
            </a:extLst>
          </p:cNvPr>
          <p:cNvCxnSpPr>
            <a:cxnSpLocks/>
          </p:cNvCxnSpPr>
          <p:nvPr/>
        </p:nvCxnSpPr>
        <p:spPr>
          <a:xfrm flipH="1" flipV="1">
            <a:off x="262270" y="1453475"/>
            <a:ext cx="257175" cy="233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Google Shape;507;p25">
            <a:extLst>
              <a:ext uri="{FF2B5EF4-FFF2-40B4-BE49-F238E27FC236}">
                <a16:creationId xmlns:a16="http://schemas.microsoft.com/office/drawing/2014/main" id="{FF7548DE-453D-8A0C-21DA-68198CDE6D43}"/>
              </a:ext>
            </a:extLst>
          </p:cNvPr>
          <p:cNvSpPr txBox="1"/>
          <p:nvPr/>
        </p:nvSpPr>
        <p:spPr>
          <a:xfrm>
            <a:off x="-63271" y="2596509"/>
            <a:ext cx="1679498"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Fayetteville </a:t>
            </a:r>
            <a:endParaRPr sz="1000">
              <a:solidFill>
                <a:srgbClr val="FFFFFF"/>
              </a:solidFill>
              <a:highlight>
                <a:srgbClr val="000000"/>
              </a:highlight>
              <a:latin typeface="Proxima Nova"/>
              <a:ea typeface="Proxima Nova"/>
              <a:cs typeface="Proxima Nova"/>
              <a:sym typeface="Proxima Nova"/>
            </a:endParaRPr>
          </a:p>
        </p:txBody>
      </p:sp>
      <p:cxnSp>
        <p:nvCxnSpPr>
          <p:cNvPr id="22" name="Straight Connector 21">
            <a:extLst>
              <a:ext uri="{FF2B5EF4-FFF2-40B4-BE49-F238E27FC236}">
                <a16:creationId xmlns:a16="http://schemas.microsoft.com/office/drawing/2014/main" id="{F7B0A4DC-F4DA-2DD7-8C30-7A09CD510A74}"/>
              </a:ext>
            </a:extLst>
          </p:cNvPr>
          <p:cNvCxnSpPr>
            <a:cxnSpLocks/>
          </p:cNvCxnSpPr>
          <p:nvPr/>
        </p:nvCxnSpPr>
        <p:spPr>
          <a:xfrm flipH="1" flipV="1">
            <a:off x="340242" y="1239018"/>
            <a:ext cx="222858" cy="4480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Google Shape;507;p25">
            <a:extLst>
              <a:ext uri="{FF2B5EF4-FFF2-40B4-BE49-F238E27FC236}">
                <a16:creationId xmlns:a16="http://schemas.microsoft.com/office/drawing/2014/main" id="{8C96271A-2D28-315D-86DB-F7575B0F7177}"/>
              </a:ext>
            </a:extLst>
          </p:cNvPr>
          <p:cNvSpPr txBox="1"/>
          <p:nvPr/>
        </p:nvSpPr>
        <p:spPr>
          <a:xfrm>
            <a:off x="-73076" y="1551420"/>
            <a:ext cx="1679498"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Charolette,</a:t>
            </a:r>
          </a:p>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other cities</a:t>
            </a:r>
            <a:endParaRPr sz="1000">
              <a:solidFill>
                <a:srgbClr val="FFFFFF"/>
              </a:solidFill>
              <a:highlight>
                <a:srgbClr val="000000"/>
              </a:highlight>
              <a:latin typeface="Proxima Nova"/>
              <a:ea typeface="Proxima Nova"/>
              <a:cs typeface="Proxima Nova"/>
              <a:sym typeface="Proxima Nova"/>
            </a:endParaRPr>
          </a:p>
        </p:txBody>
      </p:sp>
      <p:cxnSp>
        <p:nvCxnSpPr>
          <p:cNvPr id="27" name="Straight Connector 26">
            <a:extLst>
              <a:ext uri="{FF2B5EF4-FFF2-40B4-BE49-F238E27FC236}">
                <a16:creationId xmlns:a16="http://schemas.microsoft.com/office/drawing/2014/main" id="{FE827B6C-6700-F0DA-A952-93CD5EABC54F}"/>
              </a:ext>
            </a:extLst>
          </p:cNvPr>
          <p:cNvCxnSpPr>
            <a:cxnSpLocks/>
          </p:cNvCxnSpPr>
          <p:nvPr/>
        </p:nvCxnSpPr>
        <p:spPr>
          <a:xfrm flipV="1">
            <a:off x="3484605" y="4349578"/>
            <a:ext cx="573354" cy="4497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Google Shape;507;p25">
            <a:extLst>
              <a:ext uri="{FF2B5EF4-FFF2-40B4-BE49-F238E27FC236}">
                <a16:creationId xmlns:a16="http://schemas.microsoft.com/office/drawing/2014/main" id="{65A67014-D1CB-525A-FED8-0BD6947EFB22}"/>
              </a:ext>
            </a:extLst>
          </p:cNvPr>
          <p:cNvSpPr txBox="1"/>
          <p:nvPr/>
        </p:nvSpPr>
        <p:spPr>
          <a:xfrm>
            <a:off x="2302902" y="4639547"/>
            <a:ext cx="1679498"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Urban pixels universally have highest error rates</a:t>
            </a:r>
            <a:endParaRPr sz="1000">
              <a:solidFill>
                <a:srgbClr val="FFFFFF"/>
              </a:solidFill>
              <a:highlight>
                <a:srgbClr val="000000"/>
              </a:highlight>
              <a:latin typeface="Proxima Nova"/>
              <a:ea typeface="Proxima Nova"/>
              <a:cs typeface="Proxima Nova"/>
              <a:sym typeface="Proxima Nova"/>
            </a:endParaRPr>
          </a:p>
        </p:txBody>
      </p:sp>
      <p:cxnSp>
        <p:nvCxnSpPr>
          <p:cNvPr id="31" name="Straight Connector 30">
            <a:extLst>
              <a:ext uri="{FF2B5EF4-FFF2-40B4-BE49-F238E27FC236}">
                <a16:creationId xmlns:a16="http://schemas.microsoft.com/office/drawing/2014/main" id="{F585D719-95CA-B4A0-40D0-C71AA609645A}"/>
              </a:ext>
            </a:extLst>
          </p:cNvPr>
          <p:cNvCxnSpPr>
            <a:cxnSpLocks/>
          </p:cNvCxnSpPr>
          <p:nvPr/>
        </p:nvCxnSpPr>
        <p:spPr>
          <a:xfrm flipV="1">
            <a:off x="3386946" y="2311987"/>
            <a:ext cx="959557" cy="138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C005A5-B60E-56B4-80A6-3FA77C523047}"/>
              </a:ext>
            </a:extLst>
          </p:cNvPr>
          <p:cNvCxnSpPr>
            <a:cxnSpLocks/>
          </p:cNvCxnSpPr>
          <p:nvPr/>
        </p:nvCxnSpPr>
        <p:spPr>
          <a:xfrm>
            <a:off x="4699168" y="1590867"/>
            <a:ext cx="71213" cy="5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Google Shape;507;p25">
            <a:extLst>
              <a:ext uri="{FF2B5EF4-FFF2-40B4-BE49-F238E27FC236}">
                <a16:creationId xmlns:a16="http://schemas.microsoft.com/office/drawing/2014/main" id="{B893607E-5887-8BFC-F5FF-2A86E50372D4}"/>
              </a:ext>
            </a:extLst>
          </p:cNvPr>
          <p:cNvSpPr txBox="1"/>
          <p:nvPr/>
        </p:nvSpPr>
        <p:spPr>
          <a:xfrm>
            <a:off x="4012465" y="1950209"/>
            <a:ext cx="1679498"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Sand and loamy sand pixlels too dry in L2, too wet in L3 after landfall</a:t>
            </a:r>
            <a:endParaRPr sz="1000">
              <a:solidFill>
                <a:srgbClr val="FFFFFF"/>
              </a:solidFill>
              <a:highlight>
                <a:srgbClr val="000000"/>
              </a:highlight>
              <a:latin typeface="Proxima Nova"/>
              <a:ea typeface="Proxima Nova"/>
              <a:cs typeface="Proxima Nova"/>
              <a:sym typeface="Proxima Nova"/>
            </a:endParaRPr>
          </a:p>
        </p:txBody>
      </p:sp>
      <p:sp>
        <p:nvSpPr>
          <p:cNvPr id="38" name="Google Shape;507;p25">
            <a:extLst>
              <a:ext uri="{FF2B5EF4-FFF2-40B4-BE49-F238E27FC236}">
                <a16:creationId xmlns:a16="http://schemas.microsoft.com/office/drawing/2014/main" id="{C052CBA8-5D7E-549A-5AFB-0058CA49667C}"/>
              </a:ext>
            </a:extLst>
          </p:cNvPr>
          <p:cNvSpPr txBox="1"/>
          <p:nvPr/>
        </p:nvSpPr>
        <p:spPr>
          <a:xfrm>
            <a:off x="44961" y="2911081"/>
            <a:ext cx="3058186" cy="3381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Bias in Saturation State wrt Time (RSM)</a:t>
            </a:r>
            <a:endParaRPr sz="1000">
              <a:solidFill>
                <a:srgbClr val="FFFFFF"/>
              </a:solidFill>
              <a:highlight>
                <a:srgbClr val="000000"/>
              </a:highlight>
              <a:latin typeface="Proxima Nova"/>
              <a:ea typeface="Proxima Nova"/>
              <a:cs typeface="Proxima Nova"/>
              <a:sym typeface="Proxima Nova"/>
            </a:endParaRPr>
          </a:p>
        </p:txBody>
      </p:sp>
      <p:sp>
        <p:nvSpPr>
          <p:cNvPr id="3" name="Slide Number Placeholder 2">
            <a:extLst>
              <a:ext uri="{FF2B5EF4-FFF2-40B4-BE49-F238E27FC236}">
                <a16:creationId xmlns:a16="http://schemas.microsoft.com/office/drawing/2014/main" id="{A7DF346B-4AF3-BA30-C2C6-897BE3A2D2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45</a:t>
            </a:fld>
            <a:endParaRPr lang="en"/>
          </a:p>
        </p:txBody>
      </p:sp>
    </p:spTree>
    <p:extLst>
      <p:ext uri="{BB962C8B-B14F-4D97-AF65-F5344CB8AC3E}">
        <p14:creationId xmlns:p14="http://schemas.microsoft.com/office/powerpoint/2010/main" val="3086541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7">
          <a:extLst>
            <a:ext uri="{FF2B5EF4-FFF2-40B4-BE49-F238E27FC236}">
              <a16:creationId xmlns:a16="http://schemas.microsoft.com/office/drawing/2014/main" id="{3C09827B-86EE-6932-DD79-996471F66712}"/>
            </a:ext>
          </a:extLst>
        </p:cNvPr>
        <p:cNvGrpSpPr/>
        <p:nvPr/>
      </p:nvGrpSpPr>
      <p:grpSpPr>
        <a:xfrm>
          <a:off x="0" y="0"/>
          <a:ext cx="0" cy="0"/>
          <a:chOff x="0" y="0"/>
          <a:chExt cx="0" cy="0"/>
        </a:xfrm>
      </p:grpSpPr>
      <p:sp>
        <p:nvSpPr>
          <p:cNvPr id="6" name="Google Shape;498;p25">
            <a:extLst>
              <a:ext uri="{FF2B5EF4-FFF2-40B4-BE49-F238E27FC236}">
                <a16:creationId xmlns:a16="http://schemas.microsoft.com/office/drawing/2014/main" id="{057D977E-5EF7-DCB8-7C6A-CF370FF571BF}"/>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Case Study: Gatlinburg Drought (+ Fire)</a:t>
            </a:r>
            <a:endParaRPr>
              <a:latin typeface="Calibri"/>
              <a:ea typeface="Calibri"/>
              <a:cs typeface="Calibri"/>
              <a:sym typeface="Calibri"/>
            </a:endParaRPr>
          </a:p>
        </p:txBody>
      </p:sp>
      <p:sp>
        <p:nvSpPr>
          <p:cNvPr id="7" name="Google Shape;499;p25">
            <a:extLst>
              <a:ext uri="{FF2B5EF4-FFF2-40B4-BE49-F238E27FC236}">
                <a16:creationId xmlns:a16="http://schemas.microsoft.com/office/drawing/2014/main" id="{2697CCDD-DA63-716F-6E8F-40B4E7875DB9}"/>
              </a:ext>
            </a:extLst>
          </p:cNvPr>
          <p:cNvSpPr txBox="1">
            <a:spLocks noGrp="1"/>
          </p:cNvSpPr>
          <p:nvPr>
            <p:ph type="body" idx="1"/>
          </p:nvPr>
        </p:nvSpPr>
        <p:spPr>
          <a:xfrm>
            <a:off x="101142" y="683190"/>
            <a:ext cx="5205149" cy="182061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In November of 2016, the mountains of East Tennessee were experiencing a serious drought, exacerbating a devastating forest fire until a series of rain events brought some relief.</a:t>
            </a:r>
          </a:p>
          <a:p>
            <a:pPr marL="0" lvl="0" indent="0" algn="l" rtl="0">
              <a:lnSpc>
                <a:spcPct val="100000"/>
              </a:lnSpc>
              <a:spcBef>
                <a:spcPts val="0"/>
              </a:spcBef>
              <a:spcAft>
                <a:spcPts val="0"/>
              </a:spcAft>
              <a:buNone/>
            </a:pPr>
            <a:endParaRPr lang="en-US"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In general, model error in this case stemmed from slow percolation rates, especially in sandy soil.</a:t>
            </a:r>
            <a:endParaRPr sz="16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F8ABE9F-349A-AE20-FF66-121BD9C36CDE}"/>
              </a:ext>
            </a:extLst>
          </p:cNvPr>
          <p:cNvPicPr>
            <a:picLocks noChangeAspect="1"/>
          </p:cNvPicPr>
          <p:nvPr/>
        </p:nvPicPr>
        <p:blipFill>
          <a:blip r:embed="rId3"/>
          <a:stretch>
            <a:fillRect/>
          </a:stretch>
        </p:blipFill>
        <p:spPr>
          <a:xfrm>
            <a:off x="101143" y="2507725"/>
            <a:ext cx="3506932" cy="2571750"/>
          </a:xfrm>
          <a:prstGeom prst="rect">
            <a:avLst/>
          </a:prstGeom>
        </p:spPr>
      </p:pic>
      <p:pic>
        <p:nvPicPr>
          <p:cNvPr id="17" name="Picture 16">
            <a:extLst>
              <a:ext uri="{FF2B5EF4-FFF2-40B4-BE49-F238E27FC236}">
                <a16:creationId xmlns:a16="http://schemas.microsoft.com/office/drawing/2014/main" id="{331890F7-39C9-06DF-2547-3A5D67B70FBF}"/>
              </a:ext>
            </a:extLst>
          </p:cNvPr>
          <p:cNvPicPr>
            <a:picLocks noChangeAspect="1"/>
          </p:cNvPicPr>
          <p:nvPr/>
        </p:nvPicPr>
        <p:blipFill>
          <a:blip r:embed="rId4"/>
          <a:stretch>
            <a:fillRect/>
          </a:stretch>
        </p:blipFill>
        <p:spPr>
          <a:xfrm>
            <a:off x="6324774" y="2911288"/>
            <a:ext cx="2640152" cy="2166457"/>
          </a:xfrm>
          <a:prstGeom prst="rect">
            <a:avLst/>
          </a:prstGeom>
        </p:spPr>
      </p:pic>
      <p:pic>
        <p:nvPicPr>
          <p:cNvPr id="18" name="Picture 17">
            <a:extLst>
              <a:ext uri="{FF2B5EF4-FFF2-40B4-BE49-F238E27FC236}">
                <a16:creationId xmlns:a16="http://schemas.microsoft.com/office/drawing/2014/main" id="{E8D4091F-4F02-6565-3EA5-67F9135A824D}"/>
              </a:ext>
            </a:extLst>
          </p:cNvPr>
          <p:cNvPicPr>
            <a:picLocks noChangeAspect="1"/>
          </p:cNvPicPr>
          <p:nvPr/>
        </p:nvPicPr>
        <p:blipFill>
          <a:blip r:embed="rId5"/>
          <a:stretch>
            <a:fillRect/>
          </a:stretch>
        </p:blipFill>
        <p:spPr>
          <a:xfrm>
            <a:off x="3676040" y="2911288"/>
            <a:ext cx="2591389" cy="2166457"/>
          </a:xfrm>
          <a:prstGeom prst="rect">
            <a:avLst/>
          </a:prstGeom>
        </p:spPr>
      </p:pic>
      <p:cxnSp>
        <p:nvCxnSpPr>
          <p:cNvPr id="23" name="Straight Connector 22">
            <a:extLst>
              <a:ext uri="{FF2B5EF4-FFF2-40B4-BE49-F238E27FC236}">
                <a16:creationId xmlns:a16="http://schemas.microsoft.com/office/drawing/2014/main" id="{8CEE17FA-8FB2-C070-6069-562A04F0AAD6}"/>
              </a:ext>
            </a:extLst>
          </p:cNvPr>
          <p:cNvCxnSpPr>
            <a:cxnSpLocks/>
          </p:cNvCxnSpPr>
          <p:nvPr/>
        </p:nvCxnSpPr>
        <p:spPr>
          <a:xfrm flipV="1">
            <a:off x="5509081" y="3588812"/>
            <a:ext cx="220717" cy="654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771621-5E65-B11C-F411-89CA3914FC11}"/>
              </a:ext>
            </a:extLst>
          </p:cNvPr>
          <p:cNvCxnSpPr>
            <a:cxnSpLocks/>
          </p:cNvCxnSpPr>
          <p:nvPr/>
        </p:nvCxnSpPr>
        <p:spPr>
          <a:xfrm flipH="1">
            <a:off x="4572000" y="4400010"/>
            <a:ext cx="913025" cy="108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Google Shape;507;p25">
            <a:extLst>
              <a:ext uri="{FF2B5EF4-FFF2-40B4-BE49-F238E27FC236}">
                <a16:creationId xmlns:a16="http://schemas.microsoft.com/office/drawing/2014/main" id="{CECC46D2-C150-AFA9-E7C4-4984FE3BC41B}"/>
              </a:ext>
            </a:extLst>
          </p:cNvPr>
          <p:cNvSpPr txBox="1"/>
          <p:nvPr/>
        </p:nvSpPr>
        <p:spPr>
          <a:xfrm>
            <a:off x="4645276" y="4023957"/>
            <a:ext cx="1679498"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Extremely dry soil in mountains of East Tennessee</a:t>
            </a:r>
            <a:endParaRPr sz="1000">
              <a:solidFill>
                <a:srgbClr val="FFFFFF"/>
              </a:solidFill>
              <a:highlight>
                <a:srgbClr val="000000"/>
              </a:highlight>
              <a:latin typeface="Proxima Nova"/>
              <a:ea typeface="Proxima Nova"/>
              <a:cs typeface="Proxima Nova"/>
              <a:sym typeface="Proxima Nova"/>
            </a:endParaRPr>
          </a:p>
        </p:txBody>
      </p:sp>
      <p:grpSp>
        <p:nvGrpSpPr>
          <p:cNvPr id="37" name="Group 36">
            <a:extLst>
              <a:ext uri="{FF2B5EF4-FFF2-40B4-BE49-F238E27FC236}">
                <a16:creationId xmlns:a16="http://schemas.microsoft.com/office/drawing/2014/main" id="{E67BF553-EC44-3DC4-042A-E0C17AC2AD73}"/>
              </a:ext>
            </a:extLst>
          </p:cNvPr>
          <p:cNvGrpSpPr/>
          <p:nvPr/>
        </p:nvGrpSpPr>
        <p:grpSpPr>
          <a:xfrm>
            <a:off x="5289488" y="909322"/>
            <a:ext cx="3682855" cy="1882868"/>
            <a:chOff x="4755627" y="961177"/>
            <a:chExt cx="4287230" cy="2191856"/>
          </a:xfrm>
        </p:grpSpPr>
        <p:pic>
          <p:nvPicPr>
            <p:cNvPr id="29" name="Picture 28">
              <a:extLst>
                <a:ext uri="{FF2B5EF4-FFF2-40B4-BE49-F238E27FC236}">
                  <a16:creationId xmlns:a16="http://schemas.microsoft.com/office/drawing/2014/main" id="{E1AC9F95-74E2-ECB0-9F63-321AD2E53D94}"/>
                </a:ext>
              </a:extLst>
            </p:cNvPr>
            <p:cNvPicPr>
              <a:picLocks noChangeAspect="1"/>
            </p:cNvPicPr>
            <p:nvPr/>
          </p:nvPicPr>
          <p:blipFill>
            <a:blip r:embed="rId6"/>
            <a:stretch>
              <a:fillRect/>
            </a:stretch>
          </p:blipFill>
          <p:spPr>
            <a:xfrm>
              <a:off x="4755627" y="961177"/>
              <a:ext cx="4287230" cy="1905435"/>
            </a:xfrm>
            <a:prstGeom prst="rect">
              <a:avLst/>
            </a:prstGeom>
          </p:spPr>
        </p:pic>
        <p:cxnSp>
          <p:nvCxnSpPr>
            <p:cNvPr id="32" name="Straight Connector 31">
              <a:extLst>
                <a:ext uri="{FF2B5EF4-FFF2-40B4-BE49-F238E27FC236}">
                  <a16:creationId xmlns:a16="http://schemas.microsoft.com/office/drawing/2014/main" id="{D18463B4-7D82-F04B-7D63-0F9602CB6C62}"/>
                </a:ext>
              </a:extLst>
            </p:cNvPr>
            <p:cNvCxnSpPr>
              <a:cxnSpLocks/>
            </p:cNvCxnSpPr>
            <p:nvPr/>
          </p:nvCxnSpPr>
          <p:spPr>
            <a:xfrm flipV="1">
              <a:off x="7260021" y="2151993"/>
              <a:ext cx="220717" cy="654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Google Shape;507;p25">
              <a:extLst>
                <a:ext uri="{FF2B5EF4-FFF2-40B4-BE49-F238E27FC236}">
                  <a16:creationId xmlns:a16="http://schemas.microsoft.com/office/drawing/2014/main" id="{3E0B8E6B-6DC3-18D0-9698-953BEE497094}"/>
                </a:ext>
              </a:extLst>
            </p:cNvPr>
            <p:cNvSpPr txBox="1"/>
            <p:nvPr/>
          </p:nvSpPr>
          <p:spPr>
            <a:xfrm>
              <a:off x="6585982" y="2579814"/>
              <a:ext cx="1947065" cy="57321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Pixels with low RSM are draining too slowly</a:t>
              </a:r>
              <a:endParaRPr sz="1000">
                <a:solidFill>
                  <a:srgbClr val="FFFFFF"/>
                </a:solidFill>
                <a:highlight>
                  <a:srgbClr val="000000"/>
                </a:highlight>
                <a:latin typeface="Proxima Nova"/>
                <a:ea typeface="Proxima Nova"/>
                <a:cs typeface="Proxima Nova"/>
                <a:sym typeface="Proxima Nova"/>
              </a:endParaRPr>
            </a:p>
          </p:txBody>
        </p:sp>
      </p:grpSp>
      <p:cxnSp>
        <p:nvCxnSpPr>
          <p:cNvPr id="39" name="Straight Connector 38">
            <a:extLst>
              <a:ext uri="{FF2B5EF4-FFF2-40B4-BE49-F238E27FC236}">
                <a16:creationId xmlns:a16="http://schemas.microsoft.com/office/drawing/2014/main" id="{9E6D6428-C30F-8789-152B-2850F99F19FD}"/>
              </a:ext>
            </a:extLst>
          </p:cNvPr>
          <p:cNvCxnSpPr>
            <a:cxnSpLocks/>
          </p:cNvCxnSpPr>
          <p:nvPr/>
        </p:nvCxnSpPr>
        <p:spPr>
          <a:xfrm flipV="1">
            <a:off x="3023420" y="3466465"/>
            <a:ext cx="220717" cy="654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E941DE-E0A2-B7A1-678E-76F6905E7E5F}"/>
              </a:ext>
            </a:extLst>
          </p:cNvPr>
          <p:cNvCxnSpPr>
            <a:cxnSpLocks/>
          </p:cNvCxnSpPr>
          <p:nvPr/>
        </p:nvCxnSpPr>
        <p:spPr>
          <a:xfrm flipH="1">
            <a:off x="1854609" y="4023957"/>
            <a:ext cx="220717" cy="436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Google Shape;507;p25">
            <a:extLst>
              <a:ext uri="{FF2B5EF4-FFF2-40B4-BE49-F238E27FC236}">
                <a16:creationId xmlns:a16="http://schemas.microsoft.com/office/drawing/2014/main" id="{DA241AF3-68E6-A09E-FEBB-F59FA00BE4DA}"/>
              </a:ext>
            </a:extLst>
          </p:cNvPr>
          <p:cNvSpPr txBox="1"/>
          <p:nvPr/>
        </p:nvSpPr>
        <p:spPr>
          <a:xfrm>
            <a:off x="1854609" y="3793600"/>
            <a:ext cx="1679498"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Sandy soil doesn’t drain enough in lower layers</a:t>
            </a:r>
            <a:endParaRPr sz="1000">
              <a:solidFill>
                <a:srgbClr val="FFFFFF"/>
              </a:solidFill>
              <a:highlight>
                <a:srgbClr val="000000"/>
              </a:highlight>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7EC1DE28-0546-0B70-88C8-86DAA426EF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46</a:t>
            </a:fld>
            <a:endParaRPr lang="en"/>
          </a:p>
        </p:txBody>
      </p:sp>
    </p:spTree>
    <p:extLst>
      <p:ext uri="{BB962C8B-B14F-4D97-AF65-F5344CB8AC3E}">
        <p14:creationId xmlns:p14="http://schemas.microsoft.com/office/powerpoint/2010/main" val="1573982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a:extLst>
            <a:ext uri="{FF2B5EF4-FFF2-40B4-BE49-F238E27FC236}">
              <a16:creationId xmlns:a16="http://schemas.microsoft.com/office/drawing/2014/main" id="{54785B4E-F1C8-6D47-200E-70DF5F624745}"/>
            </a:ext>
          </a:extLst>
        </p:cNvPr>
        <p:cNvGrpSpPr/>
        <p:nvPr/>
      </p:nvGrpSpPr>
      <p:grpSpPr>
        <a:xfrm>
          <a:off x="0" y="0"/>
          <a:ext cx="0" cy="0"/>
          <a:chOff x="0" y="0"/>
          <a:chExt cx="0" cy="0"/>
        </a:xfrm>
      </p:grpSpPr>
      <p:sp>
        <p:nvSpPr>
          <p:cNvPr id="6" name="Google Shape;498;p25">
            <a:extLst>
              <a:ext uri="{FF2B5EF4-FFF2-40B4-BE49-F238E27FC236}">
                <a16:creationId xmlns:a16="http://schemas.microsoft.com/office/drawing/2014/main" id="{AB51A728-5A50-0D00-59EF-2D474E1AEC7B}"/>
              </a:ext>
            </a:extLst>
          </p:cNvPr>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Case Study: Nebraska Sandhills</a:t>
            </a:r>
            <a:endParaRPr>
              <a:latin typeface="Calibri"/>
              <a:ea typeface="Calibri"/>
              <a:cs typeface="Calibri"/>
              <a:sym typeface="Calibri"/>
            </a:endParaRPr>
          </a:p>
        </p:txBody>
      </p:sp>
      <p:sp>
        <p:nvSpPr>
          <p:cNvPr id="7" name="Google Shape;499;p25">
            <a:extLst>
              <a:ext uri="{FF2B5EF4-FFF2-40B4-BE49-F238E27FC236}">
                <a16:creationId xmlns:a16="http://schemas.microsoft.com/office/drawing/2014/main" id="{CBA1499E-70EB-209F-CFF8-9A965CA201D7}"/>
              </a:ext>
            </a:extLst>
          </p:cNvPr>
          <p:cNvSpPr txBox="1">
            <a:spLocks noGrp="1"/>
          </p:cNvSpPr>
          <p:nvPr>
            <p:ph type="body" idx="1"/>
          </p:nvPr>
        </p:nvSpPr>
        <p:spPr>
          <a:xfrm>
            <a:off x="101143" y="683189"/>
            <a:ext cx="4346275" cy="1903041"/>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Many models struggle with the sandhills region of Western Nebraska, likely because of high saturation and since forcings in this region are distributed differently than most sandy places (Florida, SoCal, Texas).</a:t>
            </a:r>
          </a:p>
          <a:p>
            <a:pPr marL="0" lvl="0" indent="0" algn="l" rtl="0">
              <a:lnSpc>
                <a:spcPct val="100000"/>
              </a:lnSpc>
              <a:spcBef>
                <a:spcPts val="0"/>
              </a:spcBef>
              <a:spcAft>
                <a:spcPts val="0"/>
              </a:spcAft>
              <a:buNone/>
            </a:pPr>
            <a:endParaRPr lang="en-US"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In this case, lower soil layers are frozen, and the upper layers experience diurnal freezing and thawing.</a:t>
            </a:r>
          </a:p>
        </p:txBody>
      </p:sp>
      <p:pic>
        <p:nvPicPr>
          <p:cNvPr id="18" name="Picture 17">
            <a:extLst>
              <a:ext uri="{FF2B5EF4-FFF2-40B4-BE49-F238E27FC236}">
                <a16:creationId xmlns:a16="http://schemas.microsoft.com/office/drawing/2014/main" id="{497376C8-A9AB-FF87-28A9-EF9C3DFD3D53}"/>
              </a:ext>
            </a:extLst>
          </p:cNvPr>
          <p:cNvPicPr>
            <a:picLocks noChangeAspect="1"/>
          </p:cNvPicPr>
          <p:nvPr/>
        </p:nvPicPr>
        <p:blipFill>
          <a:blip r:embed="rId3"/>
          <a:stretch>
            <a:fillRect/>
          </a:stretch>
        </p:blipFill>
        <p:spPr>
          <a:xfrm>
            <a:off x="701167" y="2571751"/>
            <a:ext cx="3419623" cy="2507724"/>
          </a:xfrm>
          <a:prstGeom prst="rect">
            <a:avLst/>
          </a:prstGeom>
        </p:spPr>
      </p:pic>
      <p:pic>
        <p:nvPicPr>
          <p:cNvPr id="20" name="Picture 19">
            <a:extLst>
              <a:ext uri="{FF2B5EF4-FFF2-40B4-BE49-F238E27FC236}">
                <a16:creationId xmlns:a16="http://schemas.microsoft.com/office/drawing/2014/main" id="{D374C04E-8AAB-A12F-866E-9A8F1D39B78C}"/>
              </a:ext>
            </a:extLst>
          </p:cNvPr>
          <p:cNvPicPr>
            <a:picLocks noChangeAspect="1"/>
          </p:cNvPicPr>
          <p:nvPr/>
        </p:nvPicPr>
        <p:blipFill>
          <a:blip r:embed="rId4"/>
          <a:stretch>
            <a:fillRect/>
          </a:stretch>
        </p:blipFill>
        <p:spPr>
          <a:xfrm>
            <a:off x="4447419" y="482157"/>
            <a:ext cx="2319140" cy="1903041"/>
          </a:xfrm>
          <a:prstGeom prst="rect">
            <a:avLst/>
          </a:prstGeom>
        </p:spPr>
      </p:pic>
      <p:pic>
        <p:nvPicPr>
          <p:cNvPr id="26" name="Picture 25">
            <a:extLst>
              <a:ext uri="{FF2B5EF4-FFF2-40B4-BE49-F238E27FC236}">
                <a16:creationId xmlns:a16="http://schemas.microsoft.com/office/drawing/2014/main" id="{7FC23173-B41E-0853-1CE1-4C9725C4EE66}"/>
              </a:ext>
            </a:extLst>
          </p:cNvPr>
          <p:cNvPicPr>
            <a:picLocks noChangeAspect="1"/>
          </p:cNvPicPr>
          <p:nvPr/>
        </p:nvPicPr>
        <p:blipFill>
          <a:blip r:embed="rId5"/>
          <a:stretch>
            <a:fillRect/>
          </a:stretch>
        </p:blipFill>
        <p:spPr>
          <a:xfrm>
            <a:off x="4665134" y="2571750"/>
            <a:ext cx="3419623" cy="2507724"/>
          </a:xfrm>
          <a:prstGeom prst="rect">
            <a:avLst/>
          </a:prstGeom>
        </p:spPr>
      </p:pic>
      <p:cxnSp>
        <p:nvCxnSpPr>
          <p:cNvPr id="28" name="Straight Connector 27">
            <a:extLst>
              <a:ext uri="{FF2B5EF4-FFF2-40B4-BE49-F238E27FC236}">
                <a16:creationId xmlns:a16="http://schemas.microsoft.com/office/drawing/2014/main" id="{C0DBC1B2-14B7-C73F-60FF-5581F0C7782E}"/>
              </a:ext>
            </a:extLst>
          </p:cNvPr>
          <p:cNvCxnSpPr>
            <a:cxnSpLocks/>
            <a:endCxn id="27" idx="1"/>
          </p:cNvCxnSpPr>
          <p:nvPr/>
        </p:nvCxnSpPr>
        <p:spPr>
          <a:xfrm flipH="1">
            <a:off x="2784632" y="3675014"/>
            <a:ext cx="585588" cy="2557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A64ED6-9E9E-657C-8227-550C55E6B658}"/>
              </a:ext>
            </a:extLst>
          </p:cNvPr>
          <p:cNvCxnSpPr>
            <a:cxnSpLocks/>
          </p:cNvCxnSpPr>
          <p:nvPr/>
        </p:nvCxnSpPr>
        <p:spPr>
          <a:xfrm>
            <a:off x="4188823" y="3778469"/>
            <a:ext cx="1058514" cy="4372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466CDD6-DB2B-220E-E880-AFFCA9449E13}"/>
              </a:ext>
            </a:extLst>
          </p:cNvPr>
          <p:cNvCxnSpPr>
            <a:cxnSpLocks/>
          </p:cNvCxnSpPr>
          <p:nvPr/>
        </p:nvCxnSpPr>
        <p:spPr>
          <a:xfrm>
            <a:off x="6600550" y="3126377"/>
            <a:ext cx="691727" cy="559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Google Shape;507;p25">
            <a:extLst>
              <a:ext uri="{FF2B5EF4-FFF2-40B4-BE49-F238E27FC236}">
                <a16:creationId xmlns:a16="http://schemas.microsoft.com/office/drawing/2014/main" id="{A4BEAAFA-C8D9-DEE0-AADE-2B94140102E0}"/>
              </a:ext>
            </a:extLst>
          </p:cNvPr>
          <p:cNvSpPr txBox="1"/>
          <p:nvPr/>
        </p:nvSpPr>
        <p:spPr>
          <a:xfrm>
            <a:off x="6542251" y="3537933"/>
            <a:ext cx="1309808"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Diurnal freeze/thaw process</a:t>
            </a:r>
            <a:endParaRPr sz="1000">
              <a:solidFill>
                <a:srgbClr val="FFFFFF"/>
              </a:solidFill>
              <a:highlight>
                <a:srgbClr val="000000"/>
              </a:highlight>
              <a:latin typeface="Proxima Nova"/>
              <a:ea typeface="Proxima Nova"/>
              <a:cs typeface="Proxima Nova"/>
              <a:sym typeface="Proxima Nova"/>
            </a:endParaRPr>
          </a:p>
        </p:txBody>
      </p:sp>
      <p:pic>
        <p:nvPicPr>
          <p:cNvPr id="38" name="Picture 37">
            <a:extLst>
              <a:ext uri="{FF2B5EF4-FFF2-40B4-BE49-F238E27FC236}">
                <a16:creationId xmlns:a16="http://schemas.microsoft.com/office/drawing/2014/main" id="{E3DB695C-6890-BC8A-E97F-EED43FA24FDE}"/>
              </a:ext>
            </a:extLst>
          </p:cNvPr>
          <p:cNvPicPr>
            <a:picLocks noChangeAspect="1"/>
          </p:cNvPicPr>
          <p:nvPr/>
        </p:nvPicPr>
        <p:blipFill>
          <a:blip r:embed="rId6"/>
          <a:stretch>
            <a:fillRect/>
          </a:stretch>
        </p:blipFill>
        <p:spPr>
          <a:xfrm>
            <a:off x="6742074" y="474715"/>
            <a:ext cx="2300783" cy="1903041"/>
          </a:xfrm>
          <a:prstGeom prst="rect">
            <a:avLst/>
          </a:prstGeom>
        </p:spPr>
      </p:pic>
      <p:cxnSp>
        <p:nvCxnSpPr>
          <p:cNvPr id="41" name="Straight Connector 40">
            <a:extLst>
              <a:ext uri="{FF2B5EF4-FFF2-40B4-BE49-F238E27FC236}">
                <a16:creationId xmlns:a16="http://schemas.microsoft.com/office/drawing/2014/main" id="{8D007ACE-7A36-56F9-BF4C-304CC140467F}"/>
              </a:ext>
            </a:extLst>
          </p:cNvPr>
          <p:cNvCxnSpPr>
            <a:cxnSpLocks/>
          </p:cNvCxnSpPr>
          <p:nvPr/>
        </p:nvCxnSpPr>
        <p:spPr>
          <a:xfrm flipH="1">
            <a:off x="2455817" y="3778469"/>
            <a:ext cx="598778" cy="323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Google Shape;507;p25">
            <a:extLst>
              <a:ext uri="{FF2B5EF4-FFF2-40B4-BE49-F238E27FC236}">
                <a16:creationId xmlns:a16="http://schemas.microsoft.com/office/drawing/2014/main" id="{EB4D8526-6055-15D4-E453-F87EFA4554B8}"/>
              </a:ext>
            </a:extLst>
          </p:cNvPr>
          <p:cNvSpPr txBox="1"/>
          <p:nvPr/>
        </p:nvSpPr>
        <p:spPr>
          <a:xfrm>
            <a:off x="2784632" y="3530655"/>
            <a:ext cx="1709812"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The model over-estimates the accumulation of water in lower level sandy frozen soil</a:t>
            </a:r>
            <a:endParaRPr sz="1000">
              <a:solidFill>
                <a:srgbClr val="FFFFFF"/>
              </a:solidFill>
              <a:highlight>
                <a:srgbClr val="000000"/>
              </a:highlight>
              <a:latin typeface="Proxima Nova"/>
              <a:ea typeface="Proxima Nova"/>
              <a:cs typeface="Proxima Nova"/>
              <a:sym typeface="Proxima Nova"/>
            </a:endParaRPr>
          </a:p>
        </p:txBody>
      </p:sp>
      <p:cxnSp>
        <p:nvCxnSpPr>
          <p:cNvPr id="47" name="Straight Connector 46">
            <a:extLst>
              <a:ext uri="{FF2B5EF4-FFF2-40B4-BE49-F238E27FC236}">
                <a16:creationId xmlns:a16="http://schemas.microsoft.com/office/drawing/2014/main" id="{A39D6468-C8AD-8B6F-0042-F462B658BE94}"/>
              </a:ext>
            </a:extLst>
          </p:cNvPr>
          <p:cNvCxnSpPr>
            <a:cxnSpLocks/>
          </p:cNvCxnSpPr>
          <p:nvPr/>
        </p:nvCxnSpPr>
        <p:spPr>
          <a:xfrm>
            <a:off x="8442833" y="1227291"/>
            <a:ext cx="90135" cy="799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92944B-808A-E91F-6371-45656C96C0FE}"/>
              </a:ext>
            </a:extLst>
          </p:cNvPr>
          <p:cNvCxnSpPr>
            <a:cxnSpLocks/>
          </p:cNvCxnSpPr>
          <p:nvPr/>
        </p:nvCxnSpPr>
        <p:spPr>
          <a:xfrm>
            <a:off x="7559628" y="2026463"/>
            <a:ext cx="669972" cy="994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DE9F9E6-C607-1C51-8FE4-B2BE3C7522AD}"/>
              </a:ext>
            </a:extLst>
          </p:cNvPr>
          <p:cNvCxnSpPr>
            <a:cxnSpLocks/>
          </p:cNvCxnSpPr>
          <p:nvPr/>
        </p:nvCxnSpPr>
        <p:spPr>
          <a:xfrm>
            <a:off x="7437120" y="1227291"/>
            <a:ext cx="868680" cy="799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Google Shape;507;p25">
            <a:extLst>
              <a:ext uri="{FF2B5EF4-FFF2-40B4-BE49-F238E27FC236}">
                <a16:creationId xmlns:a16="http://schemas.microsoft.com/office/drawing/2014/main" id="{6D8AB0AE-98FB-047B-597A-7D2961F36624}"/>
              </a:ext>
            </a:extLst>
          </p:cNvPr>
          <p:cNvSpPr txBox="1"/>
          <p:nvPr/>
        </p:nvSpPr>
        <p:spPr>
          <a:xfrm>
            <a:off x="7733049" y="1736135"/>
            <a:ext cx="1309808"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Highest error rates at every layer are associated with the sandy region</a:t>
            </a:r>
            <a:endParaRPr sz="1000">
              <a:solidFill>
                <a:srgbClr val="FFFFFF"/>
              </a:solidFill>
              <a:highlight>
                <a:srgbClr val="000000"/>
              </a:highlight>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03FA7F4F-CCD0-85F0-0114-EFD7F8FA01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47</a:t>
            </a:fld>
            <a:endParaRPr lang="en"/>
          </a:p>
        </p:txBody>
      </p:sp>
    </p:spTree>
    <p:extLst>
      <p:ext uri="{BB962C8B-B14F-4D97-AF65-F5344CB8AC3E}">
        <p14:creationId xmlns:p14="http://schemas.microsoft.com/office/powerpoint/2010/main" val="2592337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31"/>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598" name="Google Shape;598;p31"/>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0C0C"/>
                </a:solidFill>
                <a:latin typeface="Calibri"/>
                <a:ea typeface="Calibri"/>
                <a:cs typeface="Calibri"/>
                <a:sym typeface="Calibri"/>
              </a:rPr>
              <a:t>Future Directions / Questions?</a:t>
            </a:r>
            <a:endParaRPr sz="2400">
              <a:solidFill>
                <a:srgbClr val="0C0C0C"/>
              </a:solidFill>
              <a:latin typeface="Calibri"/>
              <a:ea typeface="Calibri"/>
              <a:cs typeface="Calibri"/>
              <a:sym typeface="Calibri"/>
            </a:endParaRPr>
          </a:p>
        </p:txBody>
      </p:sp>
      <p:sp>
        <p:nvSpPr>
          <p:cNvPr id="599" name="Google Shape;599;p31"/>
          <p:cNvSpPr txBox="1">
            <a:spLocks noGrp="1"/>
          </p:cNvSpPr>
          <p:nvPr>
            <p:ph type="body" idx="1"/>
          </p:nvPr>
        </p:nvSpPr>
        <p:spPr>
          <a:xfrm>
            <a:off x="133800" y="740125"/>
            <a:ext cx="6589500" cy="43305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0C0C0C"/>
              </a:buClr>
              <a:buSzPts val="1900"/>
              <a:buFont typeface="Calibri"/>
              <a:buAutoNum type="arabicPeriod"/>
            </a:pPr>
            <a:r>
              <a:rPr lang="en-US" sz="1900">
                <a:solidFill>
                  <a:srgbClr val="0C0C0C"/>
                </a:solidFill>
                <a:latin typeface="Calibri"/>
                <a:ea typeface="Calibri"/>
                <a:cs typeface="Calibri"/>
                <a:sym typeface="Calibri"/>
              </a:rPr>
              <a:t>Applying this emulation framework to NLDAS-3 (in progress) as a collaborator on the NASA WaterInsight project.</a:t>
            </a:r>
            <a:br>
              <a:rPr lang="en-US" sz="1900">
                <a:solidFill>
                  <a:srgbClr val="0C0C0C"/>
                </a:solidFill>
                <a:latin typeface="Calibri"/>
                <a:ea typeface="Calibri"/>
                <a:cs typeface="Calibri"/>
                <a:sym typeface="Calibri"/>
              </a:rPr>
            </a:br>
            <a:endParaRPr lang="en-US" sz="10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US" sz="1900">
                <a:solidFill>
                  <a:srgbClr val="0C0C0C"/>
                </a:solidFill>
                <a:latin typeface="Calibri"/>
                <a:ea typeface="Calibri"/>
                <a:cs typeface="Calibri"/>
                <a:sym typeface="Calibri"/>
              </a:rPr>
              <a:t>Stratified sampling techniques and further loss function manipulations could improve edge case performance, ex. by assigning sample importance by forcing histogram position.</a:t>
            </a:r>
            <a:br>
              <a:rPr lang="en-US" sz="1900">
                <a:solidFill>
                  <a:srgbClr val="0C0C0C"/>
                </a:solidFill>
                <a:latin typeface="Calibri"/>
                <a:ea typeface="Calibri"/>
                <a:cs typeface="Calibri"/>
                <a:sym typeface="Calibri"/>
              </a:rPr>
            </a:br>
            <a:endParaRPr lang="en-US" sz="10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 sz="1900">
                <a:solidFill>
                  <a:srgbClr val="0C0C0C"/>
                </a:solidFill>
                <a:latin typeface="Calibri"/>
                <a:ea typeface="Calibri"/>
                <a:cs typeface="Calibri"/>
                <a:sym typeface="Calibri"/>
              </a:rPr>
              <a:t>Process-aware architectures could aid explainability and physical integrity of models, ie coupled neural networks specializing for snow, canopy dynamics, evapotranspiration, subsurface soil dynamics, etc.</a:t>
            </a:r>
            <a:br>
              <a:rPr lang="en" sz="1900">
                <a:solidFill>
                  <a:srgbClr val="0C0C0C"/>
                </a:solidFill>
                <a:latin typeface="Calibri"/>
                <a:ea typeface="Calibri"/>
                <a:cs typeface="Calibri"/>
                <a:sym typeface="Calibri"/>
              </a:rPr>
            </a:br>
            <a:endParaRPr sz="1000">
              <a:solidFill>
                <a:srgbClr val="0C0C0C"/>
              </a:solidFill>
              <a:latin typeface="Calibri"/>
              <a:ea typeface="Calibri"/>
              <a:cs typeface="Calibri"/>
              <a:sym typeface="Calibri"/>
            </a:endParaRPr>
          </a:p>
          <a:p>
            <a:pPr marL="457200" lvl="0" indent="-349250" algn="l" rtl="0">
              <a:lnSpc>
                <a:spcPct val="100000"/>
              </a:lnSpc>
              <a:spcBef>
                <a:spcPts val="0"/>
              </a:spcBef>
              <a:spcAft>
                <a:spcPts val="0"/>
              </a:spcAft>
              <a:buClr>
                <a:srgbClr val="0C0C0C"/>
              </a:buClr>
              <a:buSzPts val="1900"/>
              <a:buFont typeface="Calibri"/>
              <a:buAutoNum type="arabicPeriod"/>
            </a:pPr>
            <a:r>
              <a:rPr lang="en" sz="1900">
                <a:solidFill>
                  <a:srgbClr val="0C0C0C"/>
                </a:solidFill>
                <a:latin typeface="Calibri"/>
                <a:ea typeface="Calibri"/>
                <a:cs typeface="Calibri"/>
                <a:sym typeface="Calibri"/>
              </a:rPr>
              <a:t>Lightweight models could be deployed in an operational context to make quick estimates of soil response given manually manipulated forcings.</a:t>
            </a:r>
            <a:br>
              <a:rPr lang="en" sz="1900">
                <a:solidFill>
                  <a:srgbClr val="0C0C0C"/>
                </a:solidFill>
                <a:latin typeface="Calibri"/>
                <a:ea typeface="Calibri"/>
                <a:cs typeface="Calibri"/>
                <a:sym typeface="Calibri"/>
              </a:rPr>
            </a:br>
            <a:endParaRPr sz="1000">
              <a:solidFill>
                <a:srgbClr val="0C0C0C"/>
              </a:solidFill>
              <a:latin typeface="Calibri"/>
              <a:ea typeface="Calibri"/>
              <a:cs typeface="Calibri"/>
              <a:sym typeface="Calibri"/>
            </a:endParaRPr>
          </a:p>
        </p:txBody>
      </p:sp>
      <p:pic>
        <p:nvPicPr>
          <p:cNvPr id="600" name="Google Shape;600;p31"/>
          <p:cNvPicPr preferRelativeResize="0"/>
          <p:nvPr/>
        </p:nvPicPr>
        <p:blipFill>
          <a:blip r:embed="rId4">
            <a:alphaModFix/>
          </a:blip>
          <a:stretch>
            <a:fillRect/>
          </a:stretch>
        </p:blipFill>
        <p:spPr>
          <a:xfrm>
            <a:off x="6673084" y="213277"/>
            <a:ext cx="2407775" cy="2386800"/>
          </a:xfrm>
          <a:prstGeom prst="rect">
            <a:avLst/>
          </a:prstGeom>
          <a:noFill/>
          <a:ln>
            <a:noFill/>
          </a:ln>
        </p:spPr>
      </p:pic>
      <p:pic>
        <p:nvPicPr>
          <p:cNvPr id="601" name="Google Shape;601;p31"/>
          <p:cNvPicPr preferRelativeResize="0"/>
          <p:nvPr/>
        </p:nvPicPr>
        <p:blipFill>
          <a:blip r:embed="rId5">
            <a:alphaModFix/>
          </a:blip>
          <a:stretch>
            <a:fillRect/>
          </a:stretch>
        </p:blipFill>
        <p:spPr>
          <a:xfrm>
            <a:off x="6664261" y="2653619"/>
            <a:ext cx="2407775" cy="2416877"/>
          </a:xfrm>
          <a:prstGeom prst="rect">
            <a:avLst/>
          </a:prstGeom>
          <a:noFill/>
          <a:ln>
            <a:noFill/>
          </a:ln>
        </p:spPr>
      </p:pic>
      <p:sp>
        <p:nvSpPr>
          <p:cNvPr id="602" name="Google Shape;602;p31"/>
          <p:cNvSpPr txBox="1"/>
          <p:nvPr/>
        </p:nvSpPr>
        <p:spPr>
          <a:xfrm>
            <a:off x="7037725" y="929675"/>
            <a:ext cx="2034300"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lt1"/>
                </a:solidFill>
                <a:highlight>
                  <a:srgbClr val="000000"/>
                </a:highlight>
                <a:latin typeface="Proxima Nova"/>
                <a:ea typeface="Proxima Nova"/>
                <a:cs typeface="Proxima Nova"/>
                <a:sym typeface="Proxima Nova"/>
              </a:rPr>
              <a:t>Highly skewed distributions for canopy water content and background runoff. Several processes are important, but normally close to zero.</a:t>
            </a:r>
            <a:endParaRPr sz="1100">
              <a:solidFill>
                <a:schemeClr val="lt1"/>
              </a:solidFill>
              <a:highlight>
                <a:srgbClr val="000000"/>
              </a:highlight>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E65D9FF8-13E2-A43C-201E-FF5B452A4F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19"/>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Neural Net Training Methodology</a:t>
            </a:r>
            <a:endParaRPr>
              <a:latin typeface="Calibri"/>
              <a:ea typeface="Calibri"/>
              <a:cs typeface="Calibri"/>
              <a:sym typeface="Calibri"/>
            </a:endParaRPr>
          </a:p>
        </p:txBody>
      </p:sp>
      <p:sp>
        <p:nvSpPr>
          <p:cNvPr id="404" name="Google Shape;404;p19"/>
          <p:cNvSpPr txBox="1">
            <a:spLocks noGrp="1"/>
          </p:cNvSpPr>
          <p:nvPr>
            <p:ph type="body" idx="1"/>
          </p:nvPr>
        </p:nvSpPr>
        <p:spPr>
          <a:xfrm>
            <a:off x="226881" y="599425"/>
            <a:ext cx="8810569" cy="44145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lang="en"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There are no generally reliable “rules of thumb” for model development. Model shape, loss environment, and hyperparameters must be adjusted through experimentation.</a:t>
            </a:r>
            <a:endParaRPr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I typically start by training a couple models with a reasonable hyperparameter configuration and size around 50,000 learnable parameters to get a performance baseline for reference.</a:t>
            </a:r>
            <a:endParaRPr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Then, I iteratively adjust the independent variables and train models until validation loss stagnates or begins increasing, watching learning curves for signs of local minima or learning rates too high.</a:t>
            </a:r>
            <a:endParaRPr sz="20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6B734C18-8510-AD23-60EC-AB38074364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49</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93781-A002-4A56-B938-018E72DD9AC5}"/>
            </a:ext>
          </a:extLst>
        </p:cNvPr>
        <p:cNvGrpSpPr/>
        <p:nvPr/>
      </p:nvGrpSpPr>
      <p:grpSpPr>
        <a:xfrm>
          <a:off x="0" y="0"/>
          <a:ext cx="0" cy="0"/>
          <a:chOff x="0" y="0"/>
          <a:chExt cx="0" cy="0"/>
        </a:xfrm>
      </p:grpSpPr>
      <p:sp>
        <p:nvSpPr>
          <p:cNvPr id="4" name="Google Shape;66;p14">
            <a:extLst>
              <a:ext uri="{FF2B5EF4-FFF2-40B4-BE49-F238E27FC236}">
                <a16:creationId xmlns:a16="http://schemas.microsoft.com/office/drawing/2014/main" id="{5BD60FFF-7294-2A61-7E33-AA9110EE4A47}"/>
              </a:ext>
            </a:extLst>
          </p:cNvPr>
          <p:cNvSpPr txBox="1">
            <a:spLocks/>
          </p:cNvSpPr>
          <p:nvPr/>
        </p:nvSpPr>
        <p:spPr>
          <a:xfrm>
            <a:off x="83100" y="64025"/>
            <a:ext cx="369825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atin typeface="Calibri"/>
                <a:ea typeface="Calibri"/>
                <a:cs typeface="Calibri"/>
                <a:sym typeface="Calibri"/>
              </a:rPr>
              <a:t>Jarvis Vegetation Model</a:t>
            </a:r>
          </a:p>
        </p:txBody>
      </p:sp>
      <p:pic>
        <p:nvPicPr>
          <p:cNvPr id="8" name="Picture 7" descr="Map&#10;&#10;AI-generated content may be incorrect.">
            <a:extLst>
              <a:ext uri="{FF2B5EF4-FFF2-40B4-BE49-F238E27FC236}">
                <a16:creationId xmlns:a16="http://schemas.microsoft.com/office/drawing/2014/main" id="{7215C759-FA3F-4B30-8678-21212B42C7EB}"/>
              </a:ext>
            </a:extLst>
          </p:cNvPr>
          <p:cNvPicPr>
            <a:picLocks noChangeAspect="1"/>
          </p:cNvPicPr>
          <p:nvPr/>
        </p:nvPicPr>
        <p:blipFill>
          <a:blip r:embed="rId3"/>
          <a:stretch>
            <a:fillRect/>
          </a:stretch>
        </p:blipFill>
        <p:spPr>
          <a:xfrm>
            <a:off x="4824221" y="172731"/>
            <a:ext cx="4195106" cy="2960528"/>
          </a:xfrm>
          <a:prstGeom prst="rect">
            <a:avLst/>
          </a:prstGeom>
        </p:spPr>
      </p:pic>
      <p:pic>
        <p:nvPicPr>
          <p:cNvPr id="7" name="Picture 6" descr="Diagram&#10;&#10;AI-generated content may be incorrect.">
            <a:extLst>
              <a:ext uri="{FF2B5EF4-FFF2-40B4-BE49-F238E27FC236}">
                <a16:creationId xmlns:a16="http://schemas.microsoft.com/office/drawing/2014/main" id="{2C61083C-9855-D627-79B4-460CE4E46955}"/>
              </a:ext>
            </a:extLst>
          </p:cNvPr>
          <p:cNvPicPr>
            <a:picLocks noChangeAspect="1"/>
          </p:cNvPicPr>
          <p:nvPr/>
        </p:nvPicPr>
        <p:blipFill>
          <a:blip r:embed="rId4"/>
          <a:stretch>
            <a:fillRect/>
          </a:stretch>
        </p:blipFill>
        <p:spPr>
          <a:xfrm>
            <a:off x="5352117" y="3429807"/>
            <a:ext cx="3671690" cy="1599990"/>
          </a:xfrm>
          <a:prstGeom prst="rect">
            <a:avLst/>
          </a:prstGeom>
        </p:spPr>
      </p:pic>
      <p:pic>
        <p:nvPicPr>
          <p:cNvPr id="10" name="Picture 9" descr="Chart, line chart&#10;&#10;AI-generated content may be incorrect.">
            <a:extLst>
              <a:ext uri="{FF2B5EF4-FFF2-40B4-BE49-F238E27FC236}">
                <a16:creationId xmlns:a16="http://schemas.microsoft.com/office/drawing/2014/main" id="{C1806241-F17A-3697-165F-FBCB41454690}"/>
              </a:ext>
            </a:extLst>
          </p:cNvPr>
          <p:cNvPicPr>
            <a:picLocks noChangeAspect="1"/>
          </p:cNvPicPr>
          <p:nvPr/>
        </p:nvPicPr>
        <p:blipFill>
          <a:blip r:embed="rId5"/>
          <a:stretch>
            <a:fillRect/>
          </a:stretch>
        </p:blipFill>
        <p:spPr>
          <a:xfrm>
            <a:off x="52108" y="3249919"/>
            <a:ext cx="3226764" cy="1798028"/>
          </a:xfrm>
          <a:prstGeom prst="rect">
            <a:avLst/>
          </a:prstGeom>
        </p:spPr>
      </p:pic>
      <p:sp>
        <p:nvSpPr>
          <p:cNvPr id="11" name="Google Shape;144;p16">
            <a:extLst>
              <a:ext uri="{FF2B5EF4-FFF2-40B4-BE49-F238E27FC236}">
                <a16:creationId xmlns:a16="http://schemas.microsoft.com/office/drawing/2014/main" id="{D178CDA7-12F7-F3B9-4D8D-704E3A8F5410}"/>
              </a:ext>
            </a:extLst>
          </p:cNvPr>
          <p:cNvSpPr txBox="1"/>
          <p:nvPr/>
        </p:nvSpPr>
        <p:spPr>
          <a:xfrm>
            <a:off x="83101" y="553600"/>
            <a:ext cx="4719098" cy="2873802"/>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US" sz="1600">
                <a:solidFill>
                  <a:srgbClr val="0C0C0C"/>
                </a:solidFill>
                <a:latin typeface="Calibri"/>
                <a:ea typeface="Calibri"/>
                <a:cs typeface="Calibri"/>
                <a:sym typeface="Calibri"/>
              </a:rPr>
              <a:t>Plant transpiration depends on:</a:t>
            </a:r>
            <a:br>
              <a:rPr lang="en-US" sz="1600">
                <a:solidFill>
                  <a:srgbClr val="0C0C0C"/>
                </a:solidFill>
                <a:latin typeface="Calibri"/>
                <a:ea typeface="Calibri"/>
                <a:cs typeface="Calibri"/>
                <a:sym typeface="Calibri"/>
              </a:rPr>
            </a:br>
            <a:endParaRPr lang="en-US" sz="1600">
              <a:solidFill>
                <a:srgbClr val="0C0C0C"/>
              </a:solidFill>
              <a:latin typeface="Calibri"/>
              <a:ea typeface="Calibri"/>
              <a:cs typeface="Calibri"/>
              <a:sym typeface="Calibri"/>
            </a:endParaRPr>
          </a:p>
          <a:p>
            <a:pPr marL="285750" lvl="0" indent="-285750" algn="l" rtl="0">
              <a:lnSpc>
                <a:spcPct val="80000"/>
              </a:lnSpc>
              <a:spcBef>
                <a:spcPts val="0"/>
              </a:spcBef>
              <a:spcAft>
                <a:spcPts val="0"/>
              </a:spcAft>
              <a:buFont typeface="Arial" panose="020B0604020202020204" pitchFamily="34" charset="0"/>
              <a:buChar char="•"/>
            </a:pPr>
            <a:r>
              <a:rPr lang="en-US" sz="1600" b="1">
                <a:solidFill>
                  <a:srgbClr val="0C0C0C"/>
                </a:solidFill>
                <a:latin typeface="Calibri"/>
                <a:ea typeface="Calibri"/>
                <a:cs typeface="Calibri"/>
                <a:sym typeface="Calibri"/>
              </a:rPr>
              <a:t>Stomatal resistance </a:t>
            </a:r>
            <a:r>
              <a:rPr lang="en-US" sz="1600">
                <a:solidFill>
                  <a:srgbClr val="0C0C0C"/>
                </a:solidFill>
                <a:latin typeface="Calibri"/>
                <a:ea typeface="Calibri"/>
                <a:cs typeface="Calibri"/>
                <a:sym typeface="Calibri"/>
              </a:rPr>
              <a:t>and </a:t>
            </a:r>
            <a:r>
              <a:rPr lang="en-US" sz="1600" b="1">
                <a:solidFill>
                  <a:srgbClr val="0C0C0C"/>
                </a:solidFill>
                <a:latin typeface="Calibri"/>
                <a:ea typeface="Calibri"/>
                <a:cs typeface="Calibri"/>
                <a:sym typeface="Calibri"/>
              </a:rPr>
              <a:t>leaf area index </a:t>
            </a:r>
            <a:r>
              <a:rPr lang="en-US" sz="1600">
                <a:solidFill>
                  <a:srgbClr val="0C0C0C"/>
                </a:solidFill>
                <a:latin typeface="Calibri"/>
                <a:ea typeface="Calibri"/>
                <a:cs typeface="Calibri"/>
                <a:sym typeface="Calibri"/>
              </a:rPr>
              <a:t>(LAI)</a:t>
            </a:r>
            <a:br>
              <a:rPr lang="en-US" sz="1600">
                <a:solidFill>
                  <a:srgbClr val="0C0C0C"/>
                </a:solidFill>
                <a:latin typeface="Calibri"/>
                <a:ea typeface="Calibri"/>
                <a:cs typeface="Calibri"/>
                <a:sym typeface="Calibri"/>
              </a:rPr>
            </a:br>
            <a:r>
              <a:rPr lang="en-US" sz="1600">
                <a:solidFill>
                  <a:srgbClr val="0C0C0C"/>
                </a:solidFill>
                <a:latin typeface="Calibri"/>
                <a:ea typeface="Calibri"/>
                <a:cs typeface="Calibri"/>
                <a:sym typeface="Calibri"/>
              </a:rPr>
              <a:t>of the vegetation type.</a:t>
            </a:r>
          </a:p>
          <a:p>
            <a:pPr marL="285750" lvl="0" indent="-285750" algn="l" rtl="0">
              <a:lnSpc>
                <a:spcPct val="80000"/>
              </a:lnSpc>
              <a:spcBef>
                <a:spcPts val="0"/>
              </a:spcBef>
              <a:spcAft>
                <a:spcPts val="0"/>
              </a:spcAft>
              <a:buFont typeface="Arial" panose="020B0604020202020204" pitchFamily="34" charset="0"/>
              <a:buChar char="•"/>
            </a:pPr>
            <a:r>
              <a:rPr lang="en-US" sz="1600">
                <a:solidFill>
                  <a:srgbClr val="0C0C0C"/>
                </a:solidFill>
                <a:latin typeface="Calibri"/>
                <a:ea typeface="Calibri"/>
                <a:cs typeface="Calibri"/>
                <a:sym typeface="Calibri"/>
              </a:rPr>
              <a:t>Satellite-derived </a:t>
            </a:r>
            <a:r>
              <a:rPr lang="en-US" sz="1600" b="1">
                <a:solidFill>
                  <a:srgbClr val="0C0C0C"/>
                </a:solidFill>
                <a:latin typeface="Calibri"/>
                <a:ea typeface="Calibri"/>
                <a:cs typeface="Calibri"/>
                <a:sym typeface="Calibri"/>
              </a:rPr>
              <a:t>green vegetation fraction </a:t>
            </a:r>
            <a:r>
              <a:rPr lang="en-US" sz="1600">
                <a:solidFill>
                  <a:srgbClr val="0C0C0C"/>
                </a:solidFill>
                <a:latin typeface="Calibri"/>
                <a:ea typeface="Calibri"/>
                <a:cs typeface="Calibri"/>
                <a:sym typeface="Calibri"/>
              </a:rPr>
              <a:t>(GVF).</a:t>
            </a:r>
          </a:p>
          <a:p>
            <a:pPr marL="285750" lvl="0" indent="-285750" algn="l" rtl="0">
              <a:lnSpc>
                <a:spcPct val="80000"/>
              </a:lnSpc>
              <a:spcBef>
                <a:spcPts val="0"/>
              </a:spcBef>
              <a:spcAft>
                <a:spcPts val="0"/>
              </a:spcAft>
              <a:buFont typeface="Arial" panose="020B0604020202020204" pitchFamily="34" charset="0"/>
              <a:buChar char="•"/>
            </a:pPr>
            <a:r>
              <a:rPr lang="en-US" sz="1600">
                <a:solidFill>
                  <a:srgbClr val="0C0C0C"/>
                </a:solidFill>
                <a:latin typeface="Calibri"/>
                <a:ea typeface="Calibri"/>
                <a:cs typeface="Calibri"/>
                <a:sym typeface="Calibri"/>
              </a:rPr>
              <a:t>Amount of </a:t>
            </a:r>
            <a:r>
              <a:rPr lang="en-US" sz="1600" b="1">
                <a:solidFill>
                  <a:srgbClr val="0C0C0C"/>
                </a:solidFill>
                <a:latin typeface="Calibri"/>
                <a:ea typeface="Calibri"/>
                <a:cs typeface="Calibri"/>
                <a:sym typeface="Calibri"/>
              </a:rPr>
              <a:t>plant-available water </a:t>
            </a:r>
            <a:r>
              <a:rPr lang="en-US" sz="1600">
                <a:solidFill>
                  <a:srgbClr val="0C0C0C"/>
                </a:solidFill>
                <a:latin typeface="Calibri"/>
                <a:ea typeface="Calibri"/>
                <a:cs typeface="Calibri"/>
                <a:sym typeface="Calibri"/>
              </a:rPr>
              <a:t>for root uptake.</a:t>
            </a:r>
          </a:p>
          <a:p>
            <a:pPr marL="285750" lvl="0" indent="-285750" algn="l" rtl="0">
              <a:lnSpc>
                <a:spcPct val="80000"/>
              </a:lnSpc>
              <a:spcBef>
                <a:spcPts val="0"/>
              </a:spcBef>
              <a:spcAft>
                <a:spcPts val="0"/>
              </a:spcAft>
              <a:buFont typeface="Arial" panose="020B0604020202020204" pitchFamily="34" charset="0"/>
              <a:buChar char="•"/>
            </a:pPr>
            <a:r>
              <a:rPr lang="en-US" sz="1600">
                <a:solidFill>
                  <a:srgbClr val="0C0C0C"/>
                </a:solidFill>
                <a:latin typeface="Calibri"/>
                <a:ea typeface="Calibri"/>
                <a:cs typeface="Calibri"/>
                <a:sym typeface="Calibri"/>
              </a:rPr>
              <a:t>Surface </a:t>
            </a:r>
            <a:r>
              <a:rPr lang="en-US" sz="1600" b="1">
                <a:solidFill>
                  <a:srgbClr val="0C0C0C"/>
                </a:solidFill>
                <a:latin typeface="Calibri"/>
                <a:ea typeface="Calibri"/>
                <a:cs typeface="Calibri"/>
                <a:sym typeface="Calibri"/>
              </a:rPr>
              <a:t>air temperature </a:t>
            </a:r>
            <a:r>
              <a:rPr lang="en-US" sz="1600">
                <a:solidFill>
                  <a:srgbClr val="0C0C0C"/>
                </a:solidFill>
                <a:latin typeface="Calibri"/>
                <a:ea typeface="Calibri"/>
                <a:cs typeface="Calibri"/>
                <a:sym typeface="Calibri"/>
              </a:rPr>
              <a:t>and </a:t>
            </a:r>
            <a:r>
              <a:rPr lang="en-US" sz="1600" b="1">
                <a:solidFill>
                  <a:srgbClr val="0C0C0C"/>
                </a:solidFill>
                <a:latin typeface="Calibri"/>
                <a:ea typeface="Calibri"/>
                <a:cs typeface="Calibri"/>
                <a:sym typeface="Calibri"/>
              </a:rPr>
              <a:t>dewpoint depression.</a:t>
            </a:r>
          </a:p>
          <a:p>
            <a:pPr marL="285750" lvl="0" indent="-285750" algn="l" rtl="0">
              <a:lnSpc>
                <a:spcPct val="80000"/>
              </a:lnSpc>
              <a:spcBef>
                <a:spcPts val="0"/>
              </a:spcBef>
              <a:spcAft>
                <a:spcPts val="0"/>
              </a:spcAft>
              <a:buFont typeface="Arial" panose="020B0604020202020204" pitchFamily="34" charset="0"/>
              <a:buChar char="•"/>
            </a:pPr>
            <a:r>
              <a:rPr lang="en-US" sz="1600">
                <a:solidFill>
                  <a:srgbClr val="0C0C0C"/>
                </a:solidFill>
                <a:latin typeface="Calibri"/>
                <a:ea typeface="Calibri"/>
                <a:cs typeface="Calibri"/>
                <a:sym typeface="Calibri"/>
              </a:rPr>
              <a:t>Amount of </a:t>
            </a:r>
            <a:r>
              <a:rPr lang="en-US" sz="1600" b="1">
                <a:solidFill>
                  <a:srgbClr val="0C0C0C"/>
                </a:solidFill>
                <a:latin typeface="Calibri"/>
                <a:ea typeface="Calibri"/>
                <a:cs typeface="Calibri"/>
                <a:sym typeface="Calibri"/>
              </a:rPr>
              <a:t>solar radiation</a:t>
            </a:r>
            <a:r>
              <a:rPr lang="en-US" sz="1600">
                <a:solidFill>
                  <a:srgbClr val="0C0C0C"/>
                </a:solidFill>
                <a:latin typeface="Calibri"/>
                <a:ea typeface="Calibri"/>
                <a:cs typeface="Calibri"/>
                <a:sym typeface="Calibri"/>
              </a:rPr>
              <a:t>.</a:t>
            </a:r>
          </a:p>
          <a:p>
            <a:pPr marL="285750" lvl="0" indent="-285750" algn="l" rtl="0">
              <a:lnSpc>
                <a:spcPct val="80000"/>
              </a:lnSpc>
              <a:spcBef>
                <a:spcPts val="0"/>
              </a:spcBef>
              <a:spcAft>
                <a:spcPts val="0"/>
              </a:spcAft>
              <a:buFont typeface="Arial" panose="020B0604020202020204" pitchFamily="34" charset="0"/>
              <a:buChar char="•"/>
            </a:pPr>
            <a:r>
              <a:rPr lang="en-US" sz="1600" b="1">
                <a:solidFill>
                  <a:srgbClr val="0C0C0C"/>
                </a:solidFill>
                <a:latin typeface="Calibri"/>
                <a:ea typeface="Calibri"/>
                <a:cs typeface="Calibri"/>
                <a:sym typeface="Calibri"/>
              </a:rPr>
              <a:t>Potential evaporation </a:t>
            </a:r>
            <a:r>
              <a:rPr lang="en-US" sz="1600">
                <a:solidFill>
                  <a:srgbClr val="0C0C0C"/>
                </a:solidFill>
                <a:latin typeface="Calibri"/>
                <a:ea typeface="Calibri"/>
                <a:cs typeface="Calibri"/>
                <a:sym typeface="Calibri"/>
              </a:rPr>
              <a:t>from Penman equation</a:t>
            </a:r>
          </a:p>
          <a:p>
            <a:pPr marL="285750" lvl="0" indent="-285750" algn="l" rtl="0">
              <a:lnSpc>
                <a:spcPct val="80000"/>
              </a:lnSpc>
              <a:spcBef>
                <a:spcPts val="0"/>
              </a:spcBef>
              <a:spcAft>
                <a:spcPts val="0"/>
              </a:spcAft>
              <a:buFont typeface="Arial" panose="020B0604020202020204" pitchFamily="34" charset="0"/>
              <a:buChar char="•"/>
            </a:pPr>
            <a:endParaRPr lang="en-US" sz="1600">
              <a:solidFill>
                <a:srgbClr val="0C0C0C"/>
              </a:solidFill>
              <a:latin typeface="Calibri"/>
              <a:ea typeface="Calibri"/>
              <a:cs typeface="Calibri"/>
              <a:sym typeface="Calibri"/>
            </a:endParaRPr>
          </a:p>
          <a:p>
            <a:pPr lvl="0" algn="l" rtl="0">
              <a:lnSpc>
                <a:spcPct val="80000"/>
              </a:lnSpc>
              <a:spcBef>
                <a:spcPts val="0"/>
              </a:spcBef>
              <a:spcAft>
                <a:spcPts val="0"/>
              </a:spcAft>
            </a:pPr>
            <a:r>
              <a:rPr lang="en-US" sz="1600">
                <a:solidFill>
                  <a:srgbClr val="0C0C0C"/>
                </a:solidFill>
                <a:latin typeface="Calibri"/>
                <a:ea typeface="Calibri"/>
                <a:cs typeface="Calibri"/>
                <a:sym typeface="Calibri"/>
              </a:rPr>
              <a:t>Vegetation class sets bounds on LAI, which are subsequently scaled by the GVF. This make some categories far more sensitive to seasonal variation.</a:t>
            </a:r>
          </a:p>
        </p:txBody>
      </p:sp>
      <p:sp>
        <p:nvSpPr>
          <p:cNvPr id="12" name="Google Shape;75;p15">
            <a:extLst>
              <a:ext uri="{FF2B5EF4-FFF2-40B4-BE49-F238E27FC236}">
                <a16:creationId xmlns:a16="http://schemas.microsoft.com/office/drawing/2014/main" id="{424CEE88-EFDA-C3A7-80DB-6B8C69F2DB72}"/>
              </a:ext>
            </a:extLst>
          </p:cNvPr>
          <p:cNvSpPr txBox="1">
            <a:spLocks/>
          </p:cNvSpPr>
          <p:nvPr/>
        </p:nvSpPr>
        <p:spPr>
          <a:xfrm>
            <a:off x="7662325" y="0"/>
            <a:ext cx="1357002" cy="264542"/>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lnSpc>
                <a:spcPct val="80000"/>
              </a:lnSpc>
              <a:buFont typeface="Arial"/>
              <a:buNone/>
            </a:pPr>
            <a:r>
              <a:rPr lang="en-US" sz="1200">
                <a:solidFill>
                  <a:srgbClr val="0C0C0C"/>
                </a:solidFill>
                <a:latin typeface="Calibri"/>
                <a:ea typeface="Calibri"/>
                <a:cs typeface="Calibri"/>
                <a:sym typeface="Calibri"/>
              </a:rPr>
              <a:t>(Hansen et al., 1998)</a:t>
            </a:r>
          </a:p>
        </p:txBody>
      </p:sp>
      <p:sp>
        <p:nvSpPr>
          <p:cNvPr id="13" name="Google Shape;75;p15">
            <a:extLst>
              <a:ext uri="{FF2B5EF4-FFF2-40B4-BE49-F238E27FC236}">
                <a16:creationId xmlns:a16="http://schemas.microsoft.com/office/drawing/2014/main" id="{8F634782-F5D6-8FDF-138B-9058E9FC890D}"/>
              </a:ext>
            </a:extLst>
          </p:cNvPr>
          <p:cNvSpPr txBox="1">
            <a:spLocks/>
          </p:cNvSpPr>
          <p:nvPr/>
        </p:nvSpPr>
        <p:spPr>
          <a:xfrm>
            <a:off x="7482216" y="3228107"/>
            <a:ext cx="1357002" cy="264542"/>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lnSpc>
                <a:spcPct val="80000"/>
              </a:lnSpc>
              <a:buFont typeface="Arial"/>
              <a:buNone/>
            </a:pPr>
            <a:r>
              <a:rPr lang="en-US" sz="1200">
                <a:solidFill>
                  <a:srgbClr val="0C0C0C"/>
                </a:solidFill>
                <a:latin typeface="Calibri"/>
                <a:ea typeface="Calibri"/>
                <a:cs typeface="Calibri"/>
                <a:sym typeface="Calibri"/>
              </a:rPr>
              <a:t>(Gutman et al., 1998)</a:t>
            </a:r>
          </a:p>
        </p:txBody>
      </p:sp>
      <p:sp>
        <p:nvSpPr>
          <p:cNvPr id="14" name="Google Shape;75;p15">
            <a:extLst>
              <a:ext uri="{FF2B5EF4-FFF2-40B4-BE49-F238E27FC236}">
                <a16:creationId xmlns:a16="http://schemas.microsoft.com/office/drawing/2014/main" id="{4F69FFEE-3FB5-AADF-6CD2-70807A447851}"/>
              </a:ext>
            </a:extLst>
          </p:cNvPr>
          <p:cNvSpPr txBox="1">
            <a:spLocks/>
          </p:cNvSpPr>
          <p:nvPr/>
        </p:nvSpPr>
        <p:spPr>
          <a:xfrm>
            <a:off x="2372020" y="431824"/>
            <a:ext cx="1357002" cy="264542"/>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lnSpc>
                <a:spcPct val="80000"/>
              </a:lnSpc>
              <a:buFont typeface="Arial"/>
              <a:buNone/>
            </a:pPr>
            <a:r>
              <a:rPr lang="en-US" sz="1200">
                <a:solidFill>
                  <a:srgbClr val="0C0C0C"/>
                </a:solidFill>
                <a:latin typeface="Calibri"/>
                <a:ea typeface="Calibri"/>
                <a:cs typeface="Calibri"/>
                <a:sym typeface="Calibri"/>
              </a:rPr>
              <a:t>(Jarvis et al., 1976)</a:t>
            </a:r>
          </a:p>
        </p:txBody>
      </p:sp>
      <p:pic>
        <p:nvPicPr>
          <p:cNvPr id="17" name="Picture 16" descr="Chart, line chart&#10;&#10;AI-generated content may be incorrect.">
            <a:extLst>
              <a:ext uri="{FF2B5EF4-FFF2-40B4-BE49-F238E27FC236}">
                <a16:creationId xmlns:a16="http://schemas.microsoft.com/office/drawing/2014/main" id="{7D7F2F8C-E2E3-EB32-5391-0F3E5FBF1C00}"/>
              </a:ext>
            </a:extLst>
          </p:cNvPr>
          <p:cNvPicPr>
            <a:picLocks noChangeAspect="1"/>
          </p:cNvPicPr>
          <p:nvPr/>
        </p:nvPicPr>
        <p:blipFill>
          <a:blip r:embed="rId6"/>
          <a:stretch>
            <a:fillRect/>
          </a:stretch>
        </p:blipFill>
        <p:spPr>
          <a:xfrm>
            <a:off x="3403367" y="3235283"/>
            <a:ext cx="1824254" cy="1827299"/>
          </a:xfrm>
          <a:prstGeom prst="rect">
            <a:avLst/>
          </a:prstGeom>
        </p:spPr>
      </p:pic>
      <p:sp>
        <p:nvSpPr>
          <p:cNvPr id="18" name="Google Shape;128;p15">
            <a:extLst>
              <a:ext uri="{FF2B5EF4-FFF2-40B4-BE49-F238E27FC236}">
                <a16:creationId xmlns:a16="http://schemas.microsoft.com/office/drawing/2014/main" id="{B4750EFD-BE19-9AE5-8BA9-B84DBA030CFF}"/>
              </a:ext>
            </a:extLst>
          </p:cNvPr>
          <p:cNvSpPr txBox="1"/>
          <p:nvPr/>
        </p:nvSpPr>
        <p:spPr>
          <a:xfrm>
            <a:off x="2077216" y="3333044"/>
            <a:ext cx="165180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Cropland strongly seasonal</a:t>
            </a:r>
            <a:endParaRPr sz="1200">
              <a:solidFill>
                <a:srgbClr val="F3F3F3"/>
              </a:solidFill>
              <a:highlight>
                <a:srgbClr val="000000"/>
              </a:highlight>
            </a:endParaRPr>
          </a:p>
        </p:txBody>
      </p:sp>
      <p:cxnSp>
        <p:nvCxnSpPr>
          <p:cNvPr id="19" name="Straight Connector 18">
            <a:extLst>
              <a:ext uri="{FF2B5EF4-FFF2-40B4-BE49-F238E27FC236}">
                <a16:creationId xmlns:a16="http://schemas.microsoft.com/office/drawing/2014/main" id="{C1CE7F7E-B719-05B4-F895-FCB5974B84EF}"/>
              </a:ext>
            </a:extLst>
          </p:cNvPr>
          <p:cNvCxnSpPr>
            <a:cxnSpLocks/>
          </p:cNvCxnSpPr>
          <p:nvPr/>
        </p:nvCxnSpPr>
        <p:spPr>
          <a:xfrm flipV="1">
            <a:off x="2442650" y="3592391"/>
            <a:ext cx="207488" cy="129632"/>
          </a:xfrm>
          <a:prstGeom prst="line">
            <a:avLst/>
          </a:prstGeom>
          <a:ln w="19050"/>
        </p:spPr>
        <p:style>
          <a:lnRef idx="1">
            <a:schemeClr val="dk1"/>
          </a:lnRef>
          <a:fillRef idx="0">
            <a:schemeClr val="dk1"/>
          </a:fillRef>
          <a:effectRef idx="0">
            <a:schemeClr val="dk1"/>
          </a:effectRef>
          <a:fontRef idx="minor">
            <a:schemeClr val="tx1"/>
          </a:fontRef>
        </p:style>
      </p:cxnSp>
      <p:sp>
        <p:nvSpPr>
          <p:cNvPr id="20" name="Google Shape;128;p15">
            <a:extLst>
              <a:ext uri="{FF2B5EF4-FFF2-40B4-BE49-F238E27FC236}">
                <a16:creationId xmlns:a16="http://schemas.microsoft.com/office/drawing/2014/main" id="{4B31D43F-FB72-8C8D-4A29-039F2D0D4616}"/>
              </a:ext>
            </a:extLst>
          </p:cNvPr>
          <p:cNvSpPr txBox="1"/>
          <p:nvPr/>
        </p:nvSpPr>
        <p:spPr>
          <a:xfrm>
            <a:off x="3791884" y="3492649"/>
            <a:ext cx="165180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Transpiration is most significant water flux</a:t>
            </a:r>
            <a:endParaRPr sz="1200">
              <a:solidFill>
                <a:srgbClr val="F3F3F3"/>
              </a:solidFill>
              <a:highlight>
                <a:srgbClr val="000000"/>
              </a:highlight>
            </a:endParaRPr>
          </a:p>
        </p:txBody>
      </p:sp>
      <p:cxnSp>
        <p:nvCxnSpPr>
          <p:cNvPr id="21" name="Straight Connector 20">
            <a:extLst>
              <a:ext uri="{FF2B5EF4-FFF2-40B4-BE49-F238E27FC236}">
                <a16:creationId xmlns:a16="http://schemas.microsoft.com/office/drawing/2014/main" id="{16D77DE9-401C-C3B7-236D-E8565BF0E4E2}"/>
              </a:ext>
            </a:extLst>
          </p:cNvPr>
          <p:cNvCxnSpPr>
            <a:cxnSpLocks/>
          </p:cNvCxnSpPr>
          <p:nvPr/>
        </p:nvCxnSpPr>
        <p:spPr>
          <a:xfrm flipV="1">
            <a:off x="4410299" y="3919309"/>
            <a:ext cx="207488" cy="129632"/>
          </a:xfrm>
          <a:prstGeom prst="line">
            <a:avLst/>
          </a:prstGeom>
          <a:ln w="19050"/>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0E8DE98F-5266-A041-EE8F-AEF5E899806C}"/>
              </a:ext>
            </a:extLst>
          </p:cNvPr>
          <p:cNvPicPr>
            <a:picLocks noChangeAspect="1"/>
          </p:cNvPicPr>
          <p:nvPr/>
        </p:nvPicPr>
        <p:blipFill>
          <a:blip r:embed="rId7"/>
          <a:stretch>
            <a:fillRect/>
          </a:stretch>
        </p:blipFill>
        <p:spPr>
          <a:xfrm>
            <a:off x="5355744" y="3161989"/>
            <a:ext cx="2152650" cy="273352"/>
          </a:xfrm>
          <a:prstGeom prst="rect">
            <a:avLst/>
          </a:prstGeom>
        </p:spPr>
      </p:pic>
      <p:sp>
        <p:nvSpPr>
          <p:cNvPr id="24" name="Slide Number Placeholder 23">
            <a:extLst>
              <a:ext uri="{FF2B5EF4-FFF2-40B4-BE49-F238E27FC236}">
                <a16:creationId xmlns:a16="http://schemas.microsoft.com/office/drawing/2014/main" id="{0C841312-0EF7-F4CA-1541-3788AD1329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a:t>
            </a:fld>
            <a:endParaRPr lang="en"/>
          </a:p>
        </p:txBody>
      </p:sp>
    </p:spTree>
    <p:extLst>
      <p:ext uri="{BB962C8B-B14F-4D97-AF65-F5344CB8AC3E}">
        <p14:creationId xmlns:p14="http://schemas.microsoft.com/office/powerpoint/2010/main" val="2318884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6"/>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Evaluation Example: Error wrt Saturation/change </a:t>
            </a:r>
            <a:endParaRPr>
              <a:latin typeface="Calibri"/>
              <a:ea typeface="Calibri"/>
              <a:cs typeface="Calibri"/>
              <a:sym typeface="Calibri"/>
            </a:endParaRPr>
          </a:p>
        </p:txBody>
      </p:sp>
      <p:sp>
        <p:nvSpPr>
          <p:cNvPr id="519" name="Google Shape;519;p26"/>
          <p:cNvSpPr txBox="1">
            <a:spLocks noGrp="1"/>
          </p:cNvSpPr>
          <p:nvPr>
            <p:ph type="body" idx="1"/>
          </p:nvPr>
        </p:nvSpPr>
        <p:spPr>
          <a:xfrm>
            <a:off x="5136475" y="636725"/>
            <a:ext cx="3837600" cy="4401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Error rates and biases can also be related to the true saturation magnitude and change in saturation at each depth level.</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The highest error rates were associated with significant precipitation and dry-down events near saturation, probably due to the influence of infiltration dynamics.</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The influence of the strongest rainfall events on change in layer 1 RSM is a mixture of under and over-estimations.</a:t>
            </a:r>
            <a:endParaRPr>
              <a:solidFill>
                <a:schemeClr val="dk1"/>
              </a:solidFill>
              <a:latin typeface="Calibri"/>
              <a:ea typeface="Calibri"/>
              <a:cs typeface="Calibri"/>
              <a:sym typeface="Calibri"/>
            </a:endParaRPr>
          </a:p>
        </p:txBody>
      </p:sp>
      <p:pic>
        <p:nvPicPr>
          <p:cNvPr id="520" name="Google Shape;520;p26"/>
          <p:cNvPicPr preferRelativeResize="0"/>
          <p:nvPr/>
        </p:nvPicPr>
        <p:blipFill>
          <a:blip r:embed="rId3">
            <a:alphaModFix/>
          </a:blip>
          <a:stretch>
            <a:fillRect/>
          </a:stretch>
        </p:blipFill>
        <p:spPr>
          <a:xfrm>
            <a:off x="106645" y="2887786"/>
            <a:ext cx="4875259" cy="2166248"/>
          </a:xfrm>
          <a:prstGeom prst="rect">
            <a:avLst/>
          </a:prstGeom>
          <a:noFill/>
          <a:ln>
            <a:noFill/>
          </a:ln>
        </p:spPr>
      </p:pic>
      <p:pic>
        <p:nvPicPr>
          <p:cNvPr id="521" name="Google Shape;521;p26"/>
          <p:cNvPicPr preferRelativeResize="0"/>
          <p:nvPr/>
        </p:nvPicPr>
        <p:blipFill>
          <a:blip r:embed="rId4">
            <a:alphaModFix/>
          </a:blip>
          <a:stretch>
            <a:fillRect/>
          </a:stretch>
        </p:blipFill>
        <p:spPr>
          <a:xfrm>
            <a:off x="106645" y="652734"/>
            <a:ext cx="4875259" cy="2166248"/>
          </a:xfrm>
          <a:prstGeom prst="rect">
            <a:avLst/>
          </a:prstGeom>
          <a:noFill/>
          <a:ln>
            <a:noFill/>
          </a:ln>
        </p:spPr>
      </p:pic>
      <p:cxnSp>
        <p:nvCxnSpPr>
          <p:cNvPr id="522" name="Google Shape;522;p26"/>
          <p:cNvCxnSpPr/>
          <p:nvPr/>
        </p:nvCxnSpPr>
        <p:spPr>
          <a:xfrm flipH="1">
            <a:off x="2617700" y="2003775"/>
            <a:ext cx="507900" cy="599700"/>
          </a:xfrm>
          <a:prstGeom prst="straightConnector1">
            <a:avLst/>
          </a:prstGeom>
          <a:noFill/>
          <a:ln w="28575" cap="flat" cmpd="sng">
            <a:solidFill>
              <a:srgbClr val="000000"/>
            </a:solidFill>
            <a:prstDash val="solid"/>
            <a:round/>
            <a:headEnd type="none" w="med" len="med"/>
            <a:tailEnd type="none" w="med" len="med"/>
          </a:ln>
        </p:spPr>
      </p:cxnSp>
      <p:sp>
        <p:nvSpPr>
          <p:cNvPr id="524" name="Google Shape;524;p26"/>
          <p:cNvSpPr txBox="1"/>
          <p:nvPr/>
        </p:nvSpPr>
        <p:spPr>
          <a:xfrm>
            <a:off x="2684272" y="839460"/>
            <a:ext cx="20940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C0C0C"/>
                </a:solidFill>
              </a:rPr>
              <a:t>Error bias on distribution</a:t>
            </a:r>
            <a:endParaRPr sz="900">
              <a:solidFill>
                <a:srgbClr val="0C0C0C"/>
              </a:solidFill>
            </a:endParaRPr>
          </a:p>
        </p:txBody>
      </p:sp>
      <p:cxnSp>
        <p:nvCxnSpPr>
          <p:cNvPr id="525" name="Google Shape;525;p26"/>
          <p:cNvCxnSpPr/>
          <p:nvPr/>
        </p:nvCxnSpPr>
        <p:spPr>
          <a:xfrm rot="10800000">
            <a:off x="3604125" y="1269225"/>
            <a:ext cx="767100" cy="20400"/>
          </a:xfrm>
          <a:prstGeom prst="straightConnector1">
            <a:avLst/>
          </a:prstGeom>
          <a:noFill/>
          <a:ln w="28575" cap="flat" cmpd="sng">
            <a:solidFill>
              <a:srgbClr val="000000"/>
            </a:solidFill>
            <a:prstDash val="solid"/>
            <a:round/>
            <a:headEnd type="none" w="med" len="med"/>
            <a:tailEnd type="none" w="med" len="med"/>
          </a:ln>
        </p:spPr>
      </p:cxnSp>
      <p:sp>
        <p:nvSpPr>
          <p:cNvPr id="526" name="Google Shape;526;p26"/>
          <p:cNvSpPr txBox="1"/>
          <p:nvPr/>
        </p:nvSpPr>
        <p:spPr>
          <a:xfrm>
            <a:off x="288366" y="669500"/>
            <a:ext cx="101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a:t>
            </a:r>
            <a:endParaRPr sz="1200">
              <a:solidFill>
                <a:srgbClr val="FFFFFF"/>
              </a:solidFill>
              <a:highlight>
                <a:srgbClr val="000000"/>
              </a:highlight>
              <a:latin typeface="Proxima Nova"/>
              <a:ea typeface="Proxima Nova"/>
              <a:cs typeface="Proxima Nova"/>
              <a:sym typeface="Proxima Nova"/>
            </a:endParaRPr>
          </a:p>
        </p:txBody>
      </p:sp>
      <p:pic>
        <p:nvPicPr>
          <p:cNvPr id="527" name="Google Shape;527;p26"/>
          <p:cNvPicPr preferRelativeResize="0"/>
          <p:nvPr/>
        </p:nvPicPr>
        <p:blipFill>
          <a:blip r:embed="rId5">
            <a:alphaModFix/>
          </a:blip>
          <a:stretch>
            <a:fillRect/>
          </a:stretch>
        </p:blipFill>
        <p:spPr>
          <a:xfrm>
            <a:off x="106650" y="2887783"/>
            <a:ext cx="4875249" cy="2166244"/>
          </a:xfrm>
          <a:prstGeom prst="rect">
            <a:avLst/>
          </a:prstGeom>
          <a:noFill/>
          <a:ln>
            <a:noFill/>
          </a:ln>
        </p:spPr>
      </p:pic>
      <p:cxnSp>
        <p:nvCxnSpPr>
          <p:cNvPr id="528" name="Google Shape;528;p26"/>
          <p:cNvCxnSpPr/>
          <p:nvPr/>
        </p:nvCxnSpPr>
        <p:spPr>
          <a:xfrm flipH="1">
            <a:off x="2617700" y="3812575"/>
            <a:ext cx="507900" cy="599700"/>
          </a:xfrm>
          <a:prstGeom prst="straightConnector1">
            <a:avLst/>
          </a:prstGeom>
          <a:noFill/>
          <a:ln w="28575" cap="flat" cmpd="sng">
            <a:solidFill>
              <a:srgbClr val="000000"/>
            </a:solidFill>
            <a:prstDash val="solid"/>
            <a:round/>
            <a:headEnd type="none" w="med" len="med"/>
            <a:tailEnd type="none" w="med" len="med"/>
          </a:ln>
        </p:spPr>
      </p:cxnSp>
      <p:sp>
        <p:nvSpPr>
          <p:cNvPr id="529" name="Google Shape;529;p26"/>
          <p:cNvSpPr txBox="1"/>
          <p:nvPr/>
        </p:nvSpPr>
        <p:spPr>
          <a:xfrm>
            <a:off x="2160657" y="4123750"/>
            <a:ext cx="1257967"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FFFFFF"/>
                </a:solidFill>
                <a:highlight>
                  <a:srgbClr val="000000"/>
                </a:highlight>
                <a:latin typeface="Proxima Nova"/>
                <a:ea typeface="Proxima Nova"/>
                <a:cs typeface="Proxima Nova"/>
                <a:sym typeface="Proxima Nova"/>
              </a:rPr>
              <a:t>Typical dry-down curves are associated with lower error rates</a:t>
            </a:r>
            <a:endParaRPr sz="800">
              <a:solidFill>
                <a:srgbClr val="FFFFFF"/>
              </a:solidFill>
              <a:highlight>
                <a:srgbClr val="000000"/>
              </a:highlight>
              <a:latin typeface="Proxima Nova"/>
              <a:ea typeface="Proxima Nova"/>
              <a:cs typeface="Proxima Nova"/>
              <a:sym typeface="Proxima Nova"/>
            </a:endParaRPr>
          </a:p>
        </p:txBody>
      </p:sp>
      <p:sp>
        <p:nvSpPr>
          <p:cNvPr id="530" name="Google Shape;530;p26"/>
          <p:cNvSpPr txBox="1"/>
          <p:nvPr/>
        </p:nvSpPr>
        <p:spPr>
          <a:xfrm>
            <a:off x="2480497" y="3022576"/>
            <a:ext cx="20940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C0C0C"/>
                </a:solidFill>
              </a:rPr>
              <a:t>Error magnitude on distribution</a:t>
            </a:r>
            <a:endParaRPr sz="900">
              <a:solidFill>
                <a:srgbClr val="0C0C0C"/>
              </a:solidFill>
            </a:endParaRPr>
          </a:p>
        </p:txBody>
      </p:sp>
      <p:sp>
        <p:nvSpPr>
          <p:cNvPr id="531" name="Google Shape;531;p26"/>
          <p:cNvSpPr txBox="1"/>
          <p:nvPr/>
        </p:nvSpPr>
        <p:spPr>
          <a:xfrm>
            <a:off x="4047625" y="1095275"/>
            <a:ext cx="1230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FFFFF"/>
                </a:solidFill>
                <a:highlight>
                  <a:srgbClr val="000000"/>
                </a:highlight>
                <a:latin typeface="Proxima Nova"/>
                <a:ea typeface="Proxima Nova"/>
                <a:cs typeface="Proxima Nova"/>
                <a:sym typeface="Proxima Nova"/>
              </a:rPr>
              <a:t>Under-estimated infiltration near saturation</a:t>
            </a:r>
            <a:endParaRPr sz="900">
              <a:solidFill>
                <a:srgbClr val="FFFFFF"/>
              </a:solidFill>
              <a:highlight>
                <a:srgbClr val="000000"/>
              </a:highlight>
              <a:latin typeface="Proxima Nova"/>
              <a:ea typeface="Proxima Nova"/>
              <a:cs typeface="Proxima Nova"/>
              <a:sym typeface="Proxima Nova"/>
            </a:endParaRPr>
          </a:p>
        </p:txBody>
      </p:sp>
      <p:sp>
        <p:nvSpPr>
          <p:cNvPr id="532" name="Google Shape;532;p26"/>
          <p:cNvSpPr txBox="1"/>
          <p:nvPr/>
        </p:nvSpPr>
        <p:spPr>
          <a:xfrm>
            <a:off x="564893" y="2419901"/>
            <a:ext cx="141870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highlight>
                  <a:srgbClr val="FFFFFF"/>
                </a:highlight>
                <a:latin typeface="Proxima Nova"/>
                <a:ea typeface="Proxima Nova"/>
                <a:cs typeface="Proxima Nova"/>
                <a:sym typeface="Proxima Nova"/>
              </a:rPr>
              <a:t>Change in RSM-10 wrt time</a:t>
            </a:r>
            <a:endParaRPr sz="1100" b="1">
              <a:highlight>
                <a:srgbClr val="FFFFFF"/>
              </a:highlight>
              <a:latin typeface="Proxima Nova"/>
              <a:ea typeface="Proxima Nova"/>
              <a:cs typeface="Proxima Nova"/>
              <a:sym typeface="Proxima Nova"/>
            </a:endParaRPr>
          </a:p>
        </p:txBody>
      </p:sp>
      <p:sp>
        <p:nvSpPr>
          <p:cNvPr id="533" name="Google Shape;533;p26"/>
          <p:cNvSpPr txBox="1"/>
          <p:nvPr/>
        </p:nvSpPr>
        <p:spPr>
          <a:xfrm rot="-5400000">
            <a:off x="-368832" y="1594042"/>
            <a:ext cx="1418700"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b="1">
                <a:highlight>
                  <a:srgbClr val="FFFFFF"/>
                </a:highlight>
                <a:latin typeface="Proxima Nova"/>
                <a:ea typeface="Proxima Nova"/>
                <a:cs typeface="Proxima Nova"/>
                <a:sym typeface="Proxima Nova"/>
              </a:rPr>
              <a:t>Saturation (RSM-10)</a:t>
            </a:r>
            <a:endParaRPr sz="1050" b="1">
              <a:highlight>
                <a:srgbClr val="FFFFFF"/>
              </a:highlight>
              <a:latin typeface="Proxima Nova"/>
              <a:ea typeface="Proxima Nova"/>
              <a:cs typeface="Proxima Nova"/>
              <a:sym typeface="Proxima Nova"/>
            </a:endParaRPr>
          </a:p>
        </p:txBody>
      </p:sp>
      <p:sp>
        <p:nvSpPr>
          <p:cNvPr id="534" name="Google Shape;534;p26"/>
          <p:cNvSpPr txBox="1"/>
          <p:nvPr/>
        </p:nvSpPr>
        <p:spPr>
          <a:xfrm>
            <a:off x="637051" y="463873"/>
            <a:ext cx="3967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highlight>
                  <a:srgbClr val="FFFFFF"/>
                </a:highlight>
                <a:latin typeface="Proxima Nova"/>
                <a:ea typeface="Proxima Nova"/>
                <a:cs typeface="Proxima Nova"/>
                <a:sym typeface="Proxima Nova"/>
              </a:rPr>
              <a:t>RSM-10 error wrt humidity and temp distribution</a:t>
            </a:r>
            <a:endParaRPr sz="1200" b="1">
              <a:highlight>
                <a:srgbClr val="FFFFFF"/>
              </a:highlight>
              <a:latin typeface="Proxima Nova"/>
              <a:ea typeface="Proxima Nova"/>
              <a:cs typeface="Proxima Nova"/>
              <a:sym typeface="Proxima Nova"/>
            </a:endParaRPr>
          </a:p>
        </p:txBody>
      </p:sp>
      <p:sp>
        <p:nvSpPr>
          <p:cNvPr id="535" name="Google Shape;535;p26"/>
          <p:cNvSpPr txBox="1"/>
          <p:nvPr/>
        </p:nvSpPr>
        <p:spPr>
          <a:xfrm>
            <a:off x="587387" y="4660914"/>
            <a:ext cx="141870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highlight>
                  <a:srgbClr val="FFFFFF"/>
                </a:highlight>
                <a:latin typeface="Proxima Nova"/>
                <a:ea typeface="Proxima Nova"/>
                <a:cs typeface="Proxima Nova"/>
                <a:sym typeface="Proxima Nova"/>
              </a:rPr>
              <a:t>Change in RSM-10 wrt time</a:t>
            </a:r>
            <a:endParaRPr sz="1100" b="1">
              <a:highlight>
                <a:srgbClr val="FFFFFF"/>
              </a:highlight>
              <a:latin typeface="Proxima Nova"/>
              <a:ea typeface="Proxima Nova"/>
              <a:cs typeface="Proxima Nova"/>
              <a:sym typeface="Proxima Nova"/>
            </a:endParaRPr>
          </a:p>
        </p:txBody>
      </p:sp>
      <p:sp>
        <p:nvSpPr>
          <p:cNvPr id="536" name="Google Shape;536;p26"/>
          <p:cNvSpPr txBox="1"/>
          <p:nvPr/>
        </p:nvSpPr>
        <p:spPr>
          <a:xfrm rot="-5400000">
            <a:off x="-346338" y="3835055"/>
            <a:ext cx="1418700"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b="1">
                <a:highlight>
                  <a:srgbClr val="FFFFFF"/>
                </a:highlight>
                <a:latin typeface="Proxima Nova"/>
                <a:ea typeface="Proxima Nova"/>
                <a:cs typeface="Proxima Nova"/>
                <a:sym typeface="Proxima Nova"/>
              </a:rPr>
              <a:t>Saturation (RSM-10)</a:t>
            </a:r>
            <a:endParaRPr sz="1050" b="1">
              <a:highlight>
                <a:srgbClr val="FFFFFF"/>
              </a:highlight>
              <a:latin typeface="Proxima Nova"/>
              <a:ea typeface="Proxima Nova"/>
              <a:cs typeface="Proxima Nova"/>
              <a:sym typeface="Proxima Nova"/>
            </a:endParaRPr>
          </a:p>
        </p:txBody>
      </p:sp>
      <p:sp>
        <p:nvSpPr>
          <p:cNvPr id="523" name="Google Shape;523;p26"/>
          <p:cNvSpPr txBox="1"/>
          <p:nvPr/>
        </p:nvSpPr>
        <p:spPr>
          <a:xfrm>
            <a:off x="1993632" y="2418651"/>
            <a:ext cx="15963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FFFFF"/>
                </a:solidFill>
                <a:highlight>
                  <a:srgbClr val="000000"/>
                </a:highlight>
                <a:latin typeface="Proxima Nova"/>
                <a:ea typeface="Proxima Nova"/>
                <a:cs typeface="Proxima Nova"/>
                <a:sym typeface="Proxima Nova"/>
              </a:rPr>
              <a:t>Dry-down rate tends to be under-estimated in mid/low saturation range</a:t>
            </a:r>
            <a:endParaRPr sz="900">
              <a:solidFill>
                <a:srgbClr val="FFFFFF"/>
              </a:solidFill>
              <a:highlight>
                <a:srgbClr val="000000"/>
              </a:highlight>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8648DCB0-4921-C785-D31E-BC58631F91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Evaluation Example: Sample Cases</a:t>
            </a:r>
            <a:endParaRPr>
              <a:latin typeface="Calibri"/>
              <a:ea typeface="Calibri"/>
              <a:cs typeface="Calibri"/>
              <a:sym typeface="Calibri"/>
            </a:endParaRPr>
          </a:p>
        </p:txBody>
      </p:sp>
      <p:pic>
        <p:nvPicPr>
          <p:cNvPr id="428" name="Google Shape;428;p22"/>
          <p:cNvPicPr preferRelativeResize="0"/>
          <p:nvPr/>
        </p:nvPicPr>
        <p:blipFill>
          <a:blip r:embed="rId3">
            <a:alphaModFix/>
          </a:blip>
          <a:stretch>
            <a:fillRect/>
          </a:stretch>
        </p:blipFill>
        <p:spPr>
          <a:xfrm>
            <a:off x="185649" y="1282321"/>
            <a:ext cx="2895395" cy="1877451"/>
          </a:xfrm>
          <a:prstGeom prst="rect">
            <a:avLst/>
          </a:prstGeom>
          <a:noFill/>
          <a:ln>
            <a:noFill/>
          </a:ln>
        </p:spPr>
      </p:pic>
      <p:pic>
        <p:nvPicPr>
          <p:cNvPr id="429" name="Google Shape;429;p22"/>
          <p:cNvPicPr preferRelativeResize="0"/>
          <p:nvPr/>
        </p:nvPicPr>
        <p:blipFill>
          <a:blip r:embed="rId4">
            <a:alphaModFix/>
          </a:blip>
          <a:stretch>
            <a:fillRect/>
          </a:stretch>
        </p:blipFill>
        <p:spPr>
          <a:xfrm>
            <a:off x="185653" y="3181018"/>
            <a:ext cx="2895395" cy="1877456"/>
          </a:xfrm>
          <a:prstGeom prst="rect">
            <a:avLst/>
          </a:prstGeom>
          <a:noFill/>
          <a:ln>
            <a:noFill/>
          </a:ln>
        </p:spPr>
      </p:pic>
      <p:pic>
        <p:nvPicPr>
          <p:cNvPr id="430" name="Google Shape;430;p22"/>
          <p:cNvPicPr preferRelativeResize="0"/>
          <p:nvPr/>
        </p:nvPicPr>
        <p:blipFill>
          <a:blip r:embed="rId5">
            <a:alphaModFix/>
          </a:blip>
          <a:stretch>
            <a:fillRect/>
          </a:stretch>
        </p:blipFill>
        <p:spPr>
          <a:xfrm>
            <a:off x="3134717" y="1283200"/>
            <a:ext cx="2892716" cy="1875700"/>
          </a:xfrm>
          <a:prstGeom prst="rect">
            <a:avLst/>
          </a:prstGeom>
          <a:noFill/>
          <a:ln>
            <a:noFill/>
          </a:ln>
        </p:spPr>
      </p:pic>
      <p:pic>
        <p:nvPicPr>
          <p:cNvPr id="431" name="Google Shape;431;p22"/>
          <p:cNvPicPr preferRelativeResize="0"/>
          <p:nvPr/>
        </p:nvPicPr>
        <p:blipFill>
          <a:blip r:embed="rId6">
            <a:alphaModFix/>
          </a:blip>
          <a:stretch>
            <a:fillRect/>
          </a:stretch>
        </p:blipFill>
        <p:spPr>
          <a:xfrm>
            <a:off x="3134717" y="3181900"/>
            <a:ext cx="2892716" cy="1875700"/>
          </a:xfrm>
          <a:prstGeom prst="rect">
            <a:avLst/>
          </a:prstGeom>
          <a:noFill/>
          <a:ln>
            <a:noFill/>
          </a:ln>
        </p:spPr>
      </p:pic>
      <p:cxnSp>
        <p:nvCxnSpPr>
          <p:cNvPr id="432" name="Google Shape;432;p22"/>
          <p:cNvCxnSpPr/>
          <p:nvPr/>
        </p:nvCxnSpPr>
        <p:spPr>
          <a:xfrm rot="10800000">
            <a:off x="1657625" y="2643660"/>
            <a:ext cx="234000" cy="62700"/>
          </a:xfrm>
          <a:prstGeom prst="straightConnector1">
            <a:avLst/>
          </a:prstGeom>
          <a:noFill/>
          <a:ln w="28575" cap="flat" cmpd="sng">
            <a:solidFill>
              <a:srgbClr val="000000"/>
            </a:solidFill>
            <a:prstDash val="solid"/>
            <a:round/>
            <a:headEnd type="none" w="med" len="med"/>
            <a:tailEnd type="none" w="med" len="med"/>
          </a:ln>
        </p:spPr>
      </p:cxnSp>
      <p:cxnSp>
        <p:nvCxnSpPr>
          <p:cNvPr id="433" name="Google Shape;433;p22"/>
          <p:cNvCxnSpPr/>
          <p:nvPr/>
        </p:nvCxnSpPr>
        <p:spPr>
          <a:xfrm rot="10800000">
            <a:off x="4463775" y="4472125"/>
            <a:ext cx="481500" cy="111900"/>
          </a:xfrm>
          <a:prstGeom prst="straightConnector1">
            <a:avLst/>
          </a:prstGeom>
          <a:noFill/>
          <a:ln w="28575" cap="flat" cmpd="sng">
            <a:solidFill>
              <a:srgbClr val="000000"/>
            </a:solidFill>
            <a:prstDash val="solid"/>
            <a:round/>
            <a:headEnd type="none" w="med" len="med"/>
            <a:tailEnd type="none" w="med" len="med"/>
          </a:ln>
        </p:spPr>
      </p:cxnSp>
      <p:sp>
        <p:nvSpPr>
          <p:cNvPr id="434" name="Google Shape;434;p22"/>
          <p:cNvSpPr txBox="1"/>
          <p:nvPr/>
        </p:nvSpPr>
        <p:spPr>
          <a:xfrm>
            <a:off x="1612100" y="2466200"/>
            <a:ext cx="17814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FFFF"/>
                </a:solidFill>
                <a:highlight>
                  <a:srgbClr val="000000"/>
                </a:highlight>
                <a:latin typeface="Proxima Nova"/>
                <a:ea typeface="Proxima Nova"/>
                <a:cs typeface="Proxima Nova"/>
                <a:sym typeface="Proxima Nova"/>
              </a:rPr>
              <a:t>Interpolates on a finer scale than the model’s numerical precision</a:t>
            </a:r>
            <a:endParaRPr sz="1100">
              <a:solidFill>
                <a:srgbClr val="FFFFFF"/>
              </a:solidFill>
              <a:highlight>
                <a:srgbClr val="000000"/>
              </a:highlight>
              <a:latin typeface="Proxima Nova"/>
              <a:ea typeface="Proxima Nova"/>
              <a:cs typeface="Proxima Nova"/>
              <a:sym typeface="Proxima Nova"/>
            </a:endParaRPr>
          </a:p>
        </p:txBody>
      </p:sp>
      <p:cxnSp>
        <p:nvCxnSpPr>
          <p:cNvPr id="435" name="Google Shape;435;p22"/>
          <p:cNvCxnSpPr/>
          <p:nvPr/>
        </p:nvCxnSpPr>
        <p:spPr>
          <a:xfrm rot="10800000">
            <a:off x="4626400" y="3910710"/>
            <a:ext cx="258600" cy="357900"/>
          </a:xfrm>
          <a:prstGeom prst="straightConnector1">
            <a:avLst/>
          </a:prstGeom>
          <a:noFill/>
          <a:ln w="28575" cap="flat" cmpd="sng">
            <a:solidFill>
              <a:srgbClr val="000000"/>
            </a:solidFill>
            <a:prstDash val="solid"/>
            <a:round/>
            <a:headEnd type="none" w="med" len="med"/>
            <a:tailEnd type="none" w="med" len="med"/>
          </a:ln>
        </p:spPr>
      </p:cxnSp>
      <p:pic>
        <p:nvPicPr>
          <p:cNvPr id="436" name="Google Shape;436;p22"/>
          <p:cNvPicPr preferRelativeResize="0"/>
          <p:nvPr/>
        </p:nvPicPr>
        <p:blipFill>
          <a:blip r:embed="rId7">
            <a:alphaModFix/>
          </a:blip>
          <a:stretch>
            <a:fillRect/>
          </a:stretch>
        </p:blipFill>
        <p:spPr>
          <a:xfrm>
            <a:off x="6081100" y="3181903"/>
            <a:ext cx="2892700" cy="1875697"/>
          </a:xfrm>
          <a:prstGeom prst="rect">
            <a:avLst/>
          </a:prstGeom>
          <a:noFill/>
          <a:ln>
            <a:noFill/>
          </a:ln>
        </p:spPr>
      </p:pic>
      <p:pic>
        <p:nvPicPr>
          <p:cNvPr id="437" name="Google Shape;437;p22"/>
          <p:cNvPicPr preferRelativeResize="0"/>
          <p:nvPr/>
        </p:nvPicPr>
        <p:blipFill>
          <a:blip r:embed="rId8">
            <a:alphaModFix/>
          </a:blip>
          <a:stretch>
            <a:fillRect/>
          </a:stretch>
        </p:blipFill>
        <p:spPr>
          <a:xfrm>
            <a:off x="6081100" y="1283200"/>
            <a:ext cx="2892700" cy="1875700"/>
          </a:xfrm>
          <a:prstGeom prst="rect">
            <a:avLst/>
          </a:prstGeom>
          <a:noFill/>
          <a:ln>
            <a:noFill/>
          </a:ln>
        </p:spPr>
      </p:pic>
      <p:sp>
        <p:nvSpPr>
          <p:cNvPr id="438" name="Google Shape;438;p22"/>
          <p:cNvSpPr txBox="1"/>
          <p:nvPr/>
        </p:nvSpPr>
        <p:spPr>
          <a:xfrm>
            <a:off x="4463775" y="4148875"/>
            <a:ext cx="1781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Learns unique dynamics of different soil textures encoded by static data</a:t>
            </a:r>
            <a:endParaRPr sz="1000">
              <a:solidFill>
                <a:srgbClr val="FFFFFF"/>
              </a:solidFill>
              <a:highlight>
                <a:srgbClr val="000000"/>
              </a:highlight>
              <a:latin typeface="Proxima Nova"/>
              <a:ea typeface="Proxima Nova"/>
              <a:cs typeface="Proxima Nova"/>
              <a:sym typeface="Proxima Nova"/>
            </a:endParaRPr>
          </a:p>
        </p:txBody>
      </p:sp>
      <p:cxnSp>
        <p:nvCxnSpPr>
          <p:cNvPr id="439" name="Google Shape;439;p22"/>
          <p:cNvCxnSpPr/>
          <p:nvPr/>
        </p:nvCxnSpPr>
        <p:spPr>
          <a:xfrm rot="10800000">
            <a:off x="6624150" y="3336775"/>
            <a:ext cx="446400" cy="191400"/>
          </a:xfrm>
          <a:prstGeom prst="straightConnector1">
            <a:avLst/>
          </a:prstGeom>
          <a:noFill/>
          <a:ln w="28575" cap="flat" cmpd="sng">
            <a:solidFill>
              <a:srgbClr val="000000"/>
            </a:solidFill>
            <a:prstDash val="solid"/>
            <a:round/>
            <a:headEnd type="none" w="med" len="med"/>
            <a:tailEnd type="none" w="med" len="med"/>
          </a:ln>
        </p:spPr>
      </p:cxnSp>
      <p:sp>
        <p:nvSpPr>
          <p:cNvPr id="440" name="Google Shape;440;p22"/>
          <p:cNvSpPr txBox="1"/>
          <p:nvPr/>
        </p:nvSpPr>
        <p:spPr>
          <a:xfrm>
            <a:off x="5572600" y="3061450"/>
            <a:ext cx="1781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Sometimes exceeds saturation point</a:t>
            </a:r>
            <a:endParaRPr sz="1000">
              <a:solidFill>
                <a:srgbClr val="FFFFFF"/>
              </a:solidFill>
              <a:highlight>
                <a:srgbClr val="000000"/>
              </a:highlight>
              <a:latin typeface="Proxima Nova"/>
              <a:ea typeface="Proxima Nova"/>
              <a:cs typeface="Proxima Nova"/>
              <a:sym typeface="Proxima Nova"/>
            </a:endParaRPr>
          </a:p>
        </p:txBody>
      </p:sp>
      <p:cxnSp>
        <p:nvCxnSpPr>
          <p:cNvPr id="441" name="Google Shape;441;p22"/>
          <p:cNvCxnSpPr/>
          <p:nvPr/>
        </p:nvCxnSpPr>
        <p:spPr>
          <a:xfrm>
            <a:off x="7509800" y="2550500"/>
            <a:ext cx="566700" cy="92100"/>
          </a:xfrm>
          <a:prstGeom prst="straightConnector1">
            <a:avLst/>
          </a:prstGeom>
          <a:noFill/>
          <a:ln w="28575" cap="flat" cmpd="sng">
            <a:solidFill>
              <a:srgbClr val="000000"/>
            </a:solidFill>
            <a:prstDash val="solid"/>
            <a:round/>
            <a:headEnd type="none" w="med" len="med"/>
            <a:tailEnd type="none" w="med" len="med"/>
          </a:ln>
        </p:spPr>
      </p:cxnSp>
      <p:sp>
        <p:nvSpPr>
          <p:cNvPr id="442" name="Google Shape;442;p22"/>
          <p:cNvSpPr txBox="1"/>
          <p:nvPr/>
        </p:nvSpPr>
        <p:spPr>
          <a:xfrm>
            <a:off x="7459925" y="2413100"/>
            <a:ext cx="1781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highlight>
                  <a:srgbClr val="000000"/>
                </a:highlight>
                <a:latin typeface="Proxima Nova"/>
                <a:ea typeface="Proxima Nova"/>
                <a:cs typeface="Proxima Nova"/>
                <a:sym typeface="Proxima Nova"/>
              </a:rPr>
              <a:t>Error often arises from underestimating magnitude of change in state</a:t>
            </a:r>
            <a:endParaRPr sz="1000">
              <a:solidFill>
                <a:srgbClr val="FFFFFF"/>
              </a:solidFill>
              <a:highlight>
                <a:srgbClr val="000000"/>
              </a:highlight>
              <a:latin typeface="Proxima Nova"/>
              <a:ea typeface="Proxima Nova"/>
              <a:cs typeface="Proxima Nova"/>
              <a:sym typeface="Proxima Nova"/>
            </a:endParaRPr>
          </a:p>
        </p:txBody>
      </p:sp>
      <p:sp>
        <p:nvSpPr>
          <p:cNvPr id="443" name="Google Shape;443;p22"/>
          <p:cNvSpPr txBox="1"/>
          <p:nvPr/>
        </p:nvSpPr>
        <p:spPr>
          <a:xfrm rot="-5400000">
            <a:off x="-579600" y="1964975"/>
            <a:ext cx="178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highlight>
                  <a:srgbClr val="000000"/>
                </a:highlight>
                <a:latin typeface="Proxima Nova"/>
                <a:ea typeface="Proxima Nova"/>
                <a:cs typeface="Proxima Nova"/>
                <a:sym typeface="Proxima Nova"/>
              </a:rPr>
              <a:t>INCREMENT ERROR</a:t>
            </a:r>
            <a:endParaRPr>
              <a:solidFill>
                <a:srgbClr val="FFFFFF"/>
              </a:solidFill>
              <a:highlight>
                <a:srgbClr val="000000"/>
              </a:highlight>
              <a:latin typeface="Proxima Nova"/>
              <a:ea typeface="Proxima Nova"/>
              <a:cs typeface="Proxima Nova"/>
              <a:sym typeface="Proxima Nova"/>
            </a:endParaRPr>
          </a:p>
        </p:txBody>
      </p:sp>
      <p:sp>
        <p:nvSpPr>
          <p:cNvPr id="444" name="Google Shape;444;p22"/>
          <p:cNvSpPr txBox="1"/>
          <p:nvPr/>
        </p:nvSpPr>
        <p:spPr>
          <a:xfrm rot="-5400000">
            <a:off x="-584071" y="3893900"/>
            <a:ext cx="178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highlight>
                  <a:srgbClr val="000000"/>
                </a:highlight>
                <a:latin typeface="Proxima Nova"/>
                <a:ea typeface="Proxima Nova"/>
                <a:cs typeface="Proxima Nova"/>
                <a:sym typeface="Proxima Nova"/>
              </a:rPr>
              <a:t>STATE  ERROR</a:t>
            </a:r>
            <a:endParaRPr>
              <a:solidFill>
                <a:srgbClr val="FFFFFF"/>
              </a:solidFill>
              <a:highlight>
                <a:srgbClr val="000000"/>
              </a:highlight>
              <a:latin typeface="Proxima Nova"/>
              <a:ea typeface="Proxima Nova"/>
              <a:cs typeface="Proxima Nova"/>
              <a:sym typeface="Proxima Nova"/>
            </a:endParaRPr>
          </a:p>
        </p:txBody>
      </p:sp>
      <p:sp>
        <p:nvSpPr>
          <p:cNvPr id="445" name="Google Shape;445;p22"/>
          <p:cNvSpPr txBox="1">
            <a:spLocks noGrp="1"/>
          </p:cNvSpPr>
          <p:nvPr>
            <p:ph type="body" idx="1"/>
          </p:nvPr>
        </p:nvSpPr>
        <p:spPr>
          <a:xfrm>
            <a:off x="68950" y="523225"/>
            <a:ext cx="8904900" cy="759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Selecting a set of pixels within a small region during a particular meteorological event is helpful for getting a basic sense of how models are behaving in practice.</a:t>
            </a:r>
            <a:endParaRPr>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79D0F7F-25AD-EAA8-908E-BF162D75D7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51</a:t>
            </a:fld>
            <a:endParaRPr lang="e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7"/>
          <p:cNvSpPr txBox="1">
            <a:spLocks noGrp="1"/>
          </p:cNvSpPr>
          <p:nvPr>
            <p:ph type="title"/>
          </p:nvPr>
        </p:nvSpPr>
        <p:spPr>
          <a:xfrm>
            <a:off x="83100" y="64025"/>
            <a:ext cx="822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Evaluation Example: Infiltration Validation</a:t>
            </a:r>
            <a:endParaRPr>
              <a:latin typeface="Calibri"/>
              <a:ea typeface="Calibri"/>
              <a:cs typeface="Calibri"/>
              <a:sym typeface="Calibri"/>
            </a:endParaRPr>
          </a:p>
        </p:txBody>
      </p:sp>
      <p:sp>
        <p:nvSpPr>
          <p:cNvPr id="542" name="Google Shape;542;p27"/>
          <p:cNvSpPr txBox="1">
            <a:spLocks noGrp="1"/>
          </p:cNvSpPr>
          <p:nvPr>
            <p:ph type="body" idx="1"/>
          </p:nvPr>
        </p:nvSpPr>
        <p:spPr>
          <a:xfrm>
            <a:off x="5668125" y="636725"/>
            <a:ext cx="3306000" cy="4401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Infiltration rates</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may be calculated as the ratio of hourly change in soil moisture area density (kg m</a:t>
            </a:r>
            <a:r>
              <a:rPr lang="en" baseline="30000">
                <a:solidFill>
                  <a:schemeClr val="dk1"/>
                </a:solidFill>
                <a:latin typeface="Calibri"/>
                <a:ea typeface="Calibri"/>
                <a:cs typeface="Calibri"/>
                <a:sym typeface="Calibri"/>
              </a:rPr>
              <a:t>-2</a:t>
            </a:r>
            <a:r>
              <a:rPr lang="en">
                <a:solidFill>
                  <a:schemeClr val="dk1"/>
                </a:solidFill>
                <a:latin typeface="Calibri"/>
                <a:ea typeface="Calibri"/>
                <a:cs typeface="Calibri"/>
                <a:sym typeface="Calibri"/>
              </a:rPr>
              <a:t>) to hourly rainfall (kg m</a:t>
            </a:r>
            <a:r>
              <a:rPr lang="en" baseline="30000">
                <a:solidFill>
                  <a:schemeClr val="dk1"/>
                </a:solidFill>
                <a:latin typeface="Calibri"/>
                <a:ea typeface="Calibri"/>
                <a:cs typeface="Calibri"/>
                <a:sym typeface="Calibri"/>
              </a:rPr>
              <a:t>-2</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Soils with low water content generally correspond to lower infiltration rate accuracy.</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a:solidFill>
                  <a:schemeClr val="dk1"/>
                </a:solidFill>
                <a:latin typeface="Calibri"/>
                <a:ea typeface="Calibri"/>
                <a:cs typeface="Calibri"/>
                <a:sym typeface="Calibri"/>
              </a:rPr>
              <a:t>These diagrams also corroborate the problem of missed, fabricated, or lagged precipitation events.</a:t>
            </a:r>
            <a:endParaRPr>
              <a:solidFill>
                <a:schemeClr val="dk1"/>
              </a:solidFill>
              <a:latin typeface="Calibri"/>
              <a:ea typeface="Calibri"/>
              <a:cs typeface="Calibri"/>
              <a:sym typeface="Calibri"/>
            </a:endParaRPr>
          </a:p>
        </p:txBody>
      </p:sp>
      <p:pic>
        <p:nvPicPr>
          <p:cNvPr id="543" name="Google Shape;543;p27"/>
          <p:cNvPicPr preferRelativeResize="0"/>
          <p:nvPr/>
        </p:nvPicPr>
        <p:blipFill>
          <a:blip r:embed="rId3">
            <a:alphaModFix/>
          </a:blip>
          <a:stretch>
            <a:fillRect/>
          </a:stretch>
        </p:blipFill>
        <p:spPr>
          <a:xfrm>
            <a:off x="65375" y="747000"/>
            <a:ext cx="2721603" cy="2041205"/>
          </a:xfrm>
          <a:prstGeom prst="rect">
            <a:avLst/>
          </a:prstGeom>
          <a:noFill/>
          <a:ln>
            <a:noFill/>
          </a:ln>
        </p:spPr>
      </p:pic>
      <p:pic>
        <p:nvPicPr>
          <p:cNvPr id="544" name="Google Shape;544;p27"/>
          <p:cNvPicPr preferRelativeResize="0"/>
          <p:nvPr/>
        </p:nvPicPr>
        <p:blipFill>
          <a:blip r:embed="rId4">
            <a:alphaModFix/>
          </a:blip>
          <a:stretch>
            <a:fillRect/>
          </a:stretch>
        </p:blipFill>
        <p:spPr>
          <a:xfrm>
            <a:off x="2866746" y="2867971"/>
            <a:ext cx="2721603" cy="2041205"/>
          </a:xfrm>
          <a:prstGeom prst="rect">
            <a:avLst/>
          </a:prstGeom>
          <a:noFill/>
          <a:ln>
            <a:noFill/>
          </a:ln>
        </p:spPr>
      </p:pic>
      <p:pic>
        <p:nvPicPr>
          <p:cNvPr id="545" name="Google Shape;545;p27"/>
          <p:cNvPicPr preferRelativeResize="0"/>
          <p:nvPr/>
        </p:nvPicPr>
        <p:blipFill>
          <a:blip r:embed="rId5">
            <a:alphaModFix/>
          </a:blip>
          <a:stretch>
            <a:fillRect/>
          </a:stretch>
        </p:blipFill>
        <p:spPr>
          <a:xfrm>
            <a:off x="2866746" y="747000"/>
            <a:ext cx="2721603" cy="2041205"/>
          </a:xfrm>
          <a:prstGeom prst="rect">
            <a:avLst/>
          </a:prstGeom>
          <a:noFill/>
          <a:ln>
            <a:noFill/>
          </a:ln>
        </p:spPr>
      </p:pic>
      <p:pic>
        <p:nvPicPr>
          <p:cNvPr id="546" name="Google Shape;546;p27"/>
          <p:cNvPicPr preferRelativeResize="0"/>
          <p:nvPr/>
        </p:nvPicPr>
        <p:blipFill>
          <a:blip r:embed="rId6">
            <a:alphaModFix/>
          </a:blip>
          <a:stretch>
            <a:fillRect/>
          </a:stretch>
        </p:blipFill>
        <p:spPr>
          <a:xfrm>
            <a:off x="65375" y="2867971"/>
            <a:ext cx="2721603" cy="2041205"/>
          </a:xfrm>
          <a:prstGeom prst="rect">
            <a:avLst/>
          </a:prstGeom>
          <a:noFill/>
          <a:ln>
            <a:noFill/>
          </a:ln>
        </p:spPr>
      </p:pic>
      <p:pic>
        <p:nvPicPr>
          <p:cNvPr id="547" name="Google Shape;547;p27"/>
          <p:cNvPicPr preferRelativeResize="0"/>
          <p:nvPr/>
        </p:nvPicPr>
        <p:blipFill>
          <a:blip r:embed="rId7">
            <a:alphaModFix/>
          </a:blip>
          <a:stretch>
            <a:fillRect/>
          </a:stretch>
        </p:blipFill>
        <p:spPr>
          <a:xfrm>
            <a:off x="7440588" y="247488"/>
            <a:ext cx="1533525" cy="676275"/>
          </a:xfrm>
          <a:prstGeom prst="rect">
            <a:avLst/>
          </a:prstGeom>
          <a:noFill/>
          <a:ln>
            <a:noFill/>
          </a:ln>
        </p:spPr>
      </p:pic>
      <p:sp>
        <p:nvSpPr>
          <p:cNvPr id="548" name="Google Shape;548;p27"/>
          <p:cNvSpPr txBox="1"/>
          <p:nvPr/>
        </p:nvSpPr>
        <p:spPr>
          <a:xfrm>
            <a:off x="215925" y="872775"/>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FNN</a:t>
            </a:r>
            <a:endParaRPr sz="1200">
              <a:solidFill>
                <a:srgbClr val="FFFFFF"/>
              </a:solidFill>
              <a:highlight>
                <a:srgbClr val="000000"/>
              </a:highlight>
              <a:latin typeface="Proxima Nova"/>
              <a:ea typeface="Proxima Nova"/>
              <a:cs typeface="Proxima Nova"/>
              <a:sym typeface="Proxima Nova"/>
            </a:endParaRPr>
          </a:p>
        </p:txBody>
      </p:sp>
      <p:sp>
        <p:nvSpPr>
          <p:cNvPr id="549" name="Google Shape;549;p27"/>
          <p:cNvSpPr txBox="1"/>
          <p:nvPr/>
        </p:nvSpPr>
        <p:spPr>
          <a:xfrm>
            <a:off x="3043800" y="872763"/>
            <a:ext cx="623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a:t>
            </a:r>
            <a:endParaRPr sz="1200">
              <a:solidFill>
                <a:srgbClr val="FFFFFF"/>
              </a:solidFill>
              <a:highlight>
                <a:srgbClr val="000000"/>
              </a:highlight>
              <a:latin typeface="Proxima Nova"/>
              <a:ea typeface="Proxima Nova"/>
              <a:cs typeface="Proxima Nova"/>
              <a:sym typeface="Proxima Nova"/>
            </a:endParaRPr>
          </a:p>
        </p:txBody>
      </p:sp>
      <p:sp>
        <p:nvSpPr>
          <p:cNvPr id="550" name="Google Shape;550;p27"/>
          <p:cNvSpPr txBox="1"/>
          <p:nvPr/>
        </p:nvSpPr>
        <p:spPr>
          <a:xfrm>
            <a:off x="272350" y="2955575"/>
            <a:ext cx="973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LSTM-RSM</a:t>
            </a:r>
            <a:endParaRPr sz="1200">
              <a:solidFill>
                <a:srgbClr val="FFFFFF"/>
              </a:solidFill>
              <a:highlight>
                <a:srgbClr val="000000"/>
              </a:highlight>
              <a:latin typeface="Proxima Nova"/>
              <a:ea typeface="Proxima Nova"/>
              <a:cs typeface="Proxima Nova"/>
              <a:sym typeface="Proxima Nova"/>
            </a:endParaRPr>
          </a:p>
        </p:txBody>
      </p:sp>
      <p:sp>
        <p:nvSpPr>
          <p:cNvPr id="551" name="Google Shape;551;p27"/>
          <p:cNvSpPr txBox="1"/>
          <p:nvPr/>
        </p:nvSpPr>
        <p:spPr>
          <a:xfrm>
            <a:off x="2868778" y="2952067"/>
            <a:ext cx="1232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highlight>
                  <a:srgbClr val="000000"/>
                </a:highlight>
                <a:latin typeface="Proxima Nova"/>
                <a:ea typeface="Proxima Nova"/>
                <a:cs typeface="Proxima Nova"/>
                <a:sym typeface="Proxima Nova"/>
              </a:rPr>
              <a:t>AccLSTM-RSM</a:t>
            </a:r>
            <a:endParaRPr sz="1200">
              <a:solidFill>
                <a:srgbClr val="FFFFFF"/>
              </a:solidFill>
              <a:highlight>
                <a:srgbClr val="000000"/>
              </a:highlight>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708B854A-364A-5E63-0C3D-D6EF30B8F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52</a:t>
            </a:fld>
            <a:endParaRPr lang="e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32"/>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608" name="Google Shape;608;p32"/>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000000"/>
                </a:solidFill>
                <a:latin typeface="Calibri"/>
                <a:ea typeface="Calibri"/>
                <a:cs typeface="Calibri"/>
                <a:sym typeface="Calibri"/>
              </a:rPr>
              <a:t>Supporting Open Science</a:t>
            </a:r>
            <a:endParaRPr sz="2600">
              <a:solidFill>
                <a:srgbClr val="000000"/>
              </a:solidFill>
              <a:latin typeface="Calibri"/>
              <a:ea typeface="Calibri"/>
              <a:cs typeface="Calibri"/>
              <a:sym typeface="Calibri"/>
            </a:endParaRPr>
          </a:p>
        </p:txBody>
      </p:sp>
      <p:sp>
        <p:nvSpPr>
          <p:cNvPr id="609" name="Google Shape;609;p32"/>
          <p:cNvSpPr txBox="1">
            <a:spLocks noGrp="1"/>
          </p:cNvSpPr>
          <p:nvPr>
            <p:ph type="body" idx="1"/>
          </p:nvPr>
        </p:nvSpPr>
        <p:spPr>
          <a:xfrm>
            <a:off x="68950" y="675625"/>
            <a:ext cx="5655300" cy="4467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2000">
                <a:solidFill>
                  <a:srgbClr val="000000"/>
                </a:solidFill>
                <a:latin typeface="Calibri"/>
                <a:ea typeface="Calibri"/>
                <a:cs typeface="Calibri"/>
                <a:sym typeface="Calibri"/>
              </a:rPr>
              <a:t>I am a strong believer in the principle of Open Science.</a:t>
            </a: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rgbClr val="000000"/>
                </a:solidFill>
                <a:latin typeface="Calibri"/>
                <a:ea typeface="Calibri"/>
                <a:cs typeface="Calibri"/>
                <a:sym typeface="Calibri"/>
              </a:rPr>
              <a:t>My code base was carefully written to be highly generalized for a variety of time series prediction tasks with larger-than-memory datasets.</a:t>
            </a: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en" sz="2000">
                <a:solidFill>
                  <a:srgbClr val="000000"/>
                </a:solidFill>
                <a:latin typeface="Calibri"/>
                <a:ea typeface="Calibri"/>
                <a:cs typeface="Calibri"/>
                <a:sym typeface="Calibri"/>
              </a:rPr>
              <a:t>The software (more than 10,000 lines of Python) is published on GitHub under an MIT license, and includes some external and extensive internal documentation.</a:t>
            </a: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en" sz="2000" u="sng">
                <a:solidFill>
                  <a:srgbClr val="00FFFF"/>
                </a:solidFill>
                <a:highlight>
                  <a:srgbClr val="000000"/>
                </a:highlight>
                <a:latin typeface="Calibri"/>
                <a:ea typeface="Calibri"/>
                <a:cs typeface="Calibri"/>
                <a:sym typeface="Calibri"/>
              </a:rPr>
              <a:t>https://github.com/Mitchell-D/testbed</a:t>
            </a:r>
            <a:endParaRPr sz="2000" u="sng">
              <a:solidFill>
                <a:srgbClr val="00FFFF"/>
              </a:solidFill>
              <a:highlight>
                <a:srgbClr val="000000"/>
              </a:highlight>
              <a:latin typeface="Calibri"/>
              <a:ea typeface="Calibri"/>
              <a:cs typeface="Calibri"/>
              <a:sym typeface="Calibri"/>
            </a:endParaRPr>
          </a:p>
        </p:txBody>
      </p:sp>
      <p:pic>
        <p:nvPicPr>
          <p:cNvPr id="610" name="Google Shape;610;p32"/>
          <p:cNvPicPr preferRelativeResize="0"/>
          <p:nvPr/>
        </p:nvPicPr>
        <p:blipFill>
          <a:blip r:embed="rId4">
            <a:alphaModFix/>
          </a:blip>
          <a:stretch>
            <a:fillRect/>
          </a:stretch>
        </p:blipFill>
        <p:spPr>
          <a:xfrm>
            <a:off x="6860562" y="701295"/>
            <a:ext cx="1049285" cy="3417200"/>
          </a:xfrm>
          <a:prstGeom prst="rect">
            <a:avLst/>
          </a:prstGeom>
          <a:noFill/>
          <a:ln>
            <a:noFill/>
          </a:ln>
        </p:spPr>
      </p:pic>
      <p:pic>
        <p:nvPicPr>
          <p:cNvPr id="611" name="Google Shape;611;p32"/>
          <p:cNvPicPr preferRelativeResize="0"/>
          <p:nvPr/>
        </p:nvPicPr>
        <p:blipFill>
          <a:blip r:embed="rId5">
            <a:alphaModFix/>
          </a:blip>
          <a:stretch>
            <a:fillRect/>
          </a:stretch>
        </p:blipFill>
        <p:spPr>
          <a:xfrm>
            <a:off x="7965296" y="701295"/>
            <a:ext cx="998759" cy="3417201"/>
          </a:xfrm>
          <a:prstGeom prst="rect">
            <a:avLst/>
          </a:prstGeom>
          <a:noFill/>
          <a:ln>
            <a:noFill/>
          </a:ln>
        </p:spPr>
      </p:pic>
      <p:pic>
        <p:nvPicPr>
          <p:cNvPr id="612" name="Google Shape;612;p32"/>
          <p:cNvPicPr preferRelativeResize="0"/>
          <p:nvPr/>
        </p:nvPicPr>
        <p:blipFill>
          <a:blip r:embed="rId6">
            <a:alphaModFix/>
          </a:blip>
          <a:stretch>
            <a:fillRect/>
          </a:stretch>
        </p:blipFill>
        <p:spPr>
          <a:xfrm>
            <a:off x="5763780" y="711220"/>
            <a:ext cx="1041325" cy="3407274"/>
          </a:xfrm>
          <a:prstGeom prst="rect">
            <a:avLst/>
          </a:prstGeom>
          <a:noFill/>
          <a:ln>
            <a:noFill/>
          </a:ln>
        </p:spPr>
      </p:pic>
      <p:sp>
        <p:nvSpPr>
          <p:cNvPr id="613" name="Google Shape;613;p32"/>
          <p:cNvSpPr txBox="1"/>
          <p:nvPr/>
        </p:nvSpPr>
        <p:spPr>
          <a:xfrm>
            <a:off x="5872055" y="4065675"/>
            <a:ext cx="294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highlight>
                  <a:srgbClr val="000000"/>
                </a:highlight>
                <a:latin typeface="Proxima Nova"/>
                <a:ea typeface="Proxima Nova"/>
                <a:cs typeface="Proxima Nova"/>
                <a:sym typeface="Proxima Nova"/>
              </a:rPr>
              <a:t>Excerpt of external documentation</a:t>
            </a:r>
            <a:endParaRPr sz="1300">
              <a:solidFill>
                <a:schemeClr val="lt1"/>
              </a:solidFill>
              <a:highlight>
                <a:srgbClr val="000000"/>
              </a:highlight>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BF4BA89F-D80C-B191-43DA-636EBEB0A8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53</a:t>
            </a:fld>
            <a:endParaRPr lang="e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28"/>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557" name="Google Shape;557;p28"/>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Calibri"/>
                <a:ea typeface="Calibri"/>
                <a:cs typeface="Calibri"/>
                <a:sym typeface="Calibri"/>
              </a:rPr>
              <a:t>Lessons So Far</a:t>
            </a:r>
            <a:endParaRPr sz="2600">
              <a:latin typeface="Calibri"/>
              <a:ea typeface="Calibri"/>
              <a:cs typeface="Calibri"/>
              <a:sym typeface="Calibri"/>
            </a:endParaRPr>
          </a:p>
        </p:txBody>
      </p:sp>
      <p:sp>
        <p:nvSpPr>
          <p:cNvPr id="558" name="Google Shape;558;p28"/>
          <p:cNvSpPr txBox="1">
            <a:spLocks noGrp="1"/>
          </p:cNvSpPr>
          <p:nvPr>
            <p:ph type="body" idx="1"/>
          </p:nvPr>
        </p:nvSpPr>
        <p:spPr>
          <a:xfrm>
            <a:off x="68950" y="599425"/>
            <a:ext cx="5434200" cy="4467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Models predicting soil state directly are noisy and quickly converge; predicting increment change in soil state encourages stability and continuity. </a:t>
            </a:r>
            <a:endParaRPr sz="16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600">
              <a:solidFill>
                <a:schemeClr val="dk1"/>
              </a:solidFill>
              <a:latin typeface="Calibri"/>
              <a:ea typeface="Calibri"/>
              <a:cs typeface="Calibri"/>
              <a:sym typeface="Calibri"/>
            </a:endParaRPr>
          </a:p>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Transient values like snow are best learned by ignoring negative predictions in loss function when state is zero.</a:t>
            </a:r>
            <a:br>
              <a:rPr lang="en"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Weighting the loss function heavily toward samples with larger increment change magnitude mitigates low-magnitude bias.</a:t>
            </a:r>
            <a:br>
              <a:rPr lang="en"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Performance is considerably improved by normalizing pixels between their soil texture’s wilting and saturation points.</a:t>
            </a:r>
            <a:br>
              <a:rPr lang="en"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marL="457200" lvl="0" indent="-330200" algn="l" rtl="0">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Cyclical learning rate schedules speed up training and help evade local minima.</a:t>
            </a:r>
            <a:endParaRPr sz="1600">
              <a:solidFill>
                <a:schemeClr val="dk1"/>
              </a:solidFill>
              <a:latin typeface="Calibri"/>
              <a:ea typeface="Calibri"/>
              <a:cs typeface="Calibri"/>
              <a:sym typeface="Calibri"/>
            </a:endParaRPr>
          </a:p>
        </p:txBody>
      </p:sp>
      <p:pic>
        <p:nvPicPr>
          <p:cNvPr id="559" name="Google Shape;559;p28"/>
          <p:cNvPicPr preferRelativeResize="0"/>
          <p:nvPr/>
        </p:nvPicPr>
        <p:blipFill>
          <a:blip r:embed="rId4">
            <a:alphaModFix/>
          </a:blip>
          <a:stretch>
            <a:fillRect/>
          </a:stretch>
        </p:blipFill>
        <p:spPr>
          <a:xfrm>
            <a:off x="5445844" y="3236584"/>
            <a:ext cx="3558574" cy="1792650"/>
          </a:xfrm>
          <a:prstGeom prst="rect">
            <a:avLst/>
          </a:prstGeom>
          <a:noFill/>
          <a:ln>
            <a:noFill/>
          </a:ln>
        </p:spPr>
      </p:pic>
      <p:sp>
        <p:nvSpPr>
          <p:cNvPr id="560" name="Google Shape;560;p28"/>
          <p:cNvSpPr txBox="1"/>
          <p:nvPr/>
        </p:nvSpPr>
        <p:spPr>
          <a:xfrm>
            <a:off x="5484239" y="2844481"/>
            <a:ext cx="3481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highlight>
                  <a:srgbClr val="000000"/>
                </a:highlight>
                <a:latin typeface="Proxima Nova"/>
                <a:ea typeface="Proxima Nova"/>
                <a:cs typeface="Proxima Nova"/>
                <a:sym typeface="Proxima Nova"/>
              </a:rPr>
              <a:t>2012-2018 soil state histograms by texture</a:t>
            </a:r>
            <a:endParaRPr sz="1300">
              <a:solidFill>
                <a:schemeClr val="lt1"/>
              </a:solidFill>
              <a:highlight>
                <a:srgbClr val="000000"/>
              </a:highlight>
              <a:latin typeface="Proxima Nova"/>
              <a:ea typeface="Proxima Nova"/>
              <a:cs typeface="Proxima Nova"/>
              <a:sym typeface="Proxima Nova"/>
            </a:endParaRPr>
          </a:p>
          <a:p>
            <a:pPr marL="0" lvl="0" indent="0" algn="ctr" rtl="0">
              <a:spcBef>
                <a:spcPts val="0"/>
              </a:spcBef>
              <a:spcAft>
                <a:spcPts val="0"/>
              </a:spcAft>
              <a:buNone/>
            </a:pPr>
            <a:r>
              <a:rPr lang="en" sz="1300">
                <a:solidFill>
                  <a:schemeClr val="lt1"/>
                </a:solidFill>
                <a:highlight>
                  <a:srgbClr val="000000"/>
                </a:highlight>
                <a:latin typeface="Proxima Nova"/>
                <a:ea typeface="Proxima Nova"/>
                <a:cs typeface="Proxima Nova"/>
                <a:sym typeface="Proxima Nova"/>
              </a:rPr>
              <a:t>Left: area density. Right: relative soil moisture</a:t>
            </a:r>
            <a:endParaRPr sz="1300">
              <a:solidFill>
                <a:schemeClr val="lt1"/>
              </a:solidFill>
              <a:highlight>
                <a:srgbClr val="000000"/>
              </a:highlight>
              <a:latin typeface="Proxima Nova"/>
              <a:ea typeface="Proxima Nova"/>
              <a:cs typeface="Proxima Nova"/>
              <a:sym typeface="Proxima Nova"/>
            </a:endParaRPr>
          </a:p>
        </p:txBody>
      </p:sp>
      <p:pic>
        <p:nvPicPr>
          <p:cNvPr id="561" name="Google Shape;561;p28"/>
          <p:cNvPicPr preferRelativeResize="0"/>
          <p:nvPr/>
        </p:nvPicPr>
        <p:blipFill>
          <a:blip r:embed="rId5">
            <a:alphaModFix/>
          </a:blip>
          <a:stretch>
            <a:fillRect/>
          </a:stretch>
        </p:blipFill>
        <p:spPr>
          <a:xfrm>
            <a:off x="5476137" y="134455"/>
            <a:ext cx="3558575" cy="2700911"/>
          </a:xfrm>
          <a:prstGeom prst="rect">
            <a:avLst/>
          </a:prstGeom>
          <a:noFill/>
          <a:ln>
            <a:noFill/>
          </a:ln>
        </p:spPr>
      </p:pic>
      <p:cxnSp>
        <p:nvCxnSpPr>
          <p:cNvPr id="562" name="Google Shape;562;p28"/>
          <p:cNvCxnSpPr/>
          <p:nvPr/>
        </p:nvCxnSpPr>
        <p:spPr>
          <a:xfrm rot="10800000" flipH="1">
            <a:off x="4813250" y="1918275"/>
            <a:ext cx="850200" cy="498900"/>
          </a:xfrm>
          <a:prstGeom prst="straightConnector1">
            <a:avLst/>
          </a:prstGeom>
          <a:noFill/>
          <a:ln w="28575" cap="flat" cmpd="sng">
            <a:solidFill>
              <a:srgbClr val="FF0000"/>
            </a:solidFill>
            <a:prstDash val="solid"/>
            <a:round/>
            <a:headEnd type="none" w="med" len="med"/>
            <a:tailEnd type="triangle" w="med" len="med"/>
          </a:ln>
        </p:spPr>
      </p:cxnSp>
      <p:cxnSp>
        <p:nvCxnSpPr>
          <p:cNvPr id="563" name="Google Shape;563;p28"/>
          <p:cNvCxnSpPr/>
          <p:nvPr/>
        </p:nvCxnSpPr>
        <p:spPr>
          <a:xfrm>
            <a:off x="4728925" y="3849500"/>
            <a:ext cx="1201500" cy="175800"/>
          </a:xfrm>
          <a:prstGeom prst="straightConnector1">
            <a:avLst/>
          </a:prstGeom>
          <a:noFill/>
          <a:ln w="28575" cap="flat" cmpd="sng">
            <a:solidFill>
              <a:srgbClr val="FF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613D66F2-F61B-91D3-AAF0-ADD0376FE7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29"/>
          <p:cNvPicPr preferRelativeResize="0"/>
          <p:nvPr/>
        </p:nvPicPr>
        <p:blipFill>
          <a:blip r:embed="rId3">
            <a:alphaModFix/>
          </a:blip>
          <a:stretch>
            <a:fillRect/>
          </a:stretch>
        </p:blipFill>
        <p:spPr>
          <a:xfrm>
            <a:off x="9071" y="0"/>
            <a:ext cx="9144002" cy="5143500"/>
          </a:xfrm>
          <a:prstGeom prst="rect">
            <a:avLst/>
          </a:prstGeom>
          <a:noFill/>
          <a:ln>
            <a:noFill/>
          </a:ln>
        </p:spPr>
      </p:pic>
      <p:sp>
        <p:nvSpPr>
          <p:cNvPr id="569" name="Google Shape;569;p29"/>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latin typeface="Calibri"/>
                <a:ea typeface="Calibri"/>
                <a:cs typeface="Calibri"/>
                <a:sym typeface="Calibri"/>
              </a:rPr>
              <a:t>Lessons: State vs Increment</a:t>
            </a:r>
            <a:endParaRPr sz="2200">
              <a:latin typeface="Calibri"/>
              <a:ea typeface="Calibri"/>
              <a:cs typeface="Calibri"/>
              <a:sym typeface="Calibri"/>
            </a:endParaRPr>
          </a:p>
        </p:txBody>
      </p:sp>
      <p:sp>
        <p:nvSpPr>
          <p:cNvPr id="570" name="Google Shape;570;p29"/>
          <p:cNvSpPr txBox="1">
            <a:spLocks noGrp="1"/>
          </p:cNvSpPr>
          <p:nvPr>
            <p:ph type="body" idx="1"/>
          </p:nvPr>
        </p:nvSpPr>
        <p:spPr>
          <a:xfrm>
            <a:off x="68950" y="599425"/>
            <a:ext cx="6458700" cy="186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35"/>
              <a:buNone/>
            </a:pPr>
            <a:r>
              <a:rPr lang="en" sz="1300">
                <a:solidFill>
                  <a:schemeClr val="dk1"/>
                </a:solidFill>
                <a:latin typeface="Calibri"/>
                <a:ea typeface="Calibri"/>
                <a:cs typeface="Calibri"/>
                <a:sym typeface="Calibri"/>
              </a:rPr>
              <a:t>Models predicting soil state directly are noisy and quickly converge; predicting increment change in soil state encourages stability and continuity.</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endParaRPr sz="7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r>
              <a:rPr lang="en" sz="1300">
                <a:solidFill>
                  <a:schemeClr val="dk1"/>
                </a:solidFill>
                <a:latin typeface="Calibri"/>
                <a:ea typeface="Calibri"/>
                <a:cs typeface="Calibri"/>
                <a:sym typeface="Calibri"/>
              </a:rPr>
              <a:t>Samples to the right show 12 hour time series predictions from a model trained to output the soil state rather than the change in state between timesteps.</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endParaRPr sz="7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r>
              <a:rPr lang="en" sz="1300">
                <a:solidFill>
                  <a:schemeClr val="dk1"/>
                </a:solidFill>
                <a:latin typeface="Calibri"/>
                <a:ea typeface="Calibri"/>
                <a:cs typeface="Calibri"/>
                <a:sym typeface="Calibri"/>
              </a:rPr>
              <a:t>Despite the noisy results, the overall distribution of output values closely matched the true values.</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935"/>
              <a:buNone/>
            </a:pPr>
            <a:endParaRPr sz="7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1300">
                <a:solidFill>
                  <a:schemeClr val="dk1"/>
                </a:solidFill>
                <a:latin typeface="Calibri"/>
                <a:ea typeface="Calibri"/>
                <a:cs typeface="Calibri"/>
                <a:sym typeface="Calibri"/>
              </a:rPr>
              <a:t>The highest error rates were associated with areas having soil types most commonly found in other regions with different weather.</a:t>
            </a:r>
            <a:endParaRPr sz="1300">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935"/>
              <a:buNone/>
            </a:pPr>
            <a:endParaRPr sz="1300">
              <a:solidFill>
                <a:schemeClr val="dk1"/>
              </a:solidFill>
              <a:latin typeface="Calibri"/>
              <a:ea typeface="Calibri"/>
              <a:cs typeface="Calibri"/>
              <a:sym typeface="Calibri"/>
            </a:endParaRPr>
          </a:p>
        </p:txBody>
      </p:sp>
      <p:pic>
        <p:nvPicPr>
          <p:cNvPr id="571" name="Google Shape;571;p29"/>
          <p:cNvPicPr preferRelativeResize="0"/>
          <p:nvPr/>
        </p:nvPicPr>
        <p:blipFill>
          <a:blip r:embed="rId4">
            <a:alphaModFix/>
          </a:blip>
          <a:stretch>
            <a:fillRect/>
          </a:stretch>
        </p:blipFill>
        <p:spPr>
          <a:xfrm>
            <a:off x="6619643" y="3437354"/>
            <a:ext cx="2436504" cy="1611046"/>
          </a:xfrm>
          <a:prstGeom prst="rect">
            <a:avLst/>
          </a:prstGeom>
          <a:noFill/>
          <a:ln>
            <a:noFill/>
          </a:ln>
        </p:spPr>
      </p:pic>
      <p:pic>
        <p:nvPicPr>
          <p:cNvPr id="572" name="Google Shape;572;p29"/>
          <p:cNvPicPr preferRelativeResize="0"/>
          <p:nvPr/>
        </p:nvPicPr>
        <p:blipFill>
          <a:blip r:embed="rId5">
            <a:alphaModFix/>
          </a:blip>
          <a:stretch>
            <a:fillRect/>
          </a:stretch>
        </p:blipFill>
        <p:spPr>
          <a:xfrm>
            <a:off x="6619651" y="1741651"/>
            <a:ext cx="2436506" cy="1635746"/>
          </a:xfrm>
          <a:prstGeom prst="rect">
            <a:avLst/>
          </a:prstGeom>
          <a:noFill/>
          <a:ln>
            <a:noFill/>
          </a:ln>
        </p:spPr>
      </p:pic>
      <p:pic>
        <p:nvPicPr>
          <p:cNvPr id="573" name="Google Shape;573;p29"/>
          <p:cNvPicPr preferRelativeResize="0"/>
          <p:nvPr/>
        </p:nvPicPr>
        <p:blipFill>
          <a:blip r:embed="rId6">
            <a:alphaModFix/>
          </a:blip>
          <a:stretch>
            <a:fillRect/>
          </a:stretch>
        </p:blipFill>
        <p:spPr>
          <a:xfrm>
            <a:off x="6619659" y="64025"/>
            <a:ext cx="2458216" cy="1646360"/>
          </a:xfrm>
          <a:prstGeom prst="rect">
            <a:avLst/>
          </a:prstGeom>
          <a:noFill/>
          <a:ln>
            <a:noFill/>
          </a:ln>
        </p:spPr>
      </p:pic>
      <p:pic>
        <p:nvPicPr>
          <p:cNvPr id="574" name="Google Shape;574;p29" descr="A group of graphs showing different types of soil&#10;&#10;Description automatically generated"/>
          <p:cNvPicPr preferRelativeResize="0"/>
          <p:nvPr/>
        </p:nvPicPr>
        <p:blipFill rotWithShape="1">
          <a:blip r:embed="rId7">
            <a:alphaModFix/>
          </a:blip>
          <a:srcRect/>
          <a:stretch/>
        </p:blipFill>
        <p:spPr>
          <a:xfrm>
            <a:off x="3407925" y="2762750"/>
            <a:ext cx="3047577" cy="2285649"/>
          </a:xfrm>
          <a:prstGeom prst="rect">
            <a:avLst/>
          </a:prstGeom>
          <a:noFill/>
          <a:ln>
            <a:noFill/>
          </a:ln>
        </p:spPr>
      </p:pic>
      <p:sp>
        <p:nvSpPr>
          <p:cNvPr id="575" name="Google Shape;575;p29"/>
          <p:cNvSpPr txBox="1">
            <a:spLocks noGrp="1"/>
          </p:cNvSpPr>
          <p:nvPr>
            <p:ph type="body" idx="1"/>
          </p:nvPr>
        </p:nvSpPr>
        <p:spPr>
          <a:xfrm>
            <a:off x="68950" y="2679400"/>
            <a:ext cx="3339000" cy="236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Calibri"/>
                <a:ea typeface="Calibri"/>
                <a:cs typeface="Calibri"/>
                <a:sym typeface="Calibri"/>
              </a:rPr>
              <a:t>This led me to recognize that the models capture the most probable soil moisture magnitude given the forcings &amp; static parameters.</a:t>
            </a:r>
            <a:endParaRPr sz="1600">
              <a:solidFill>
                <a:schemeClr val="dk1"/>
              </a:solidFill>
              <a:latin typeface="Calibri"/>
              <a:ea typeface="Calibri"/>
              <a:cs typeface="Calibri"/>
              <a:sym typeface="Calibri"/>
            </a:endParaRPr>
          </a:p>
          <a:p>
            <a:pPr marL="0" lvl="0" indent="0" algn="l" rtl="0">
              <a:lnSpc>
                <a:spcPct val="100000"/>
              </a:lnSpc>
              <a:spcBef>
                <a:spcPts val="1200"/>
              </a:spcBef>
              <a:spcAft>
                <a:spcPts val="0"/>
              </a:spcAft>
              <a:buNone/>
            </a:pPr>
            <a:r>
              <a:rPr lang="en" sz="1600">
                <a:solidFill>
                  <a:schemeClr val="dk1"/>
                </a:solidFill>
                <a:latin typeface="Calibri"/>
                <a:ea typeface="Calibri"/>
                <a:cs typeface="Calibri"/>
                <a:sym typeface="Calibri"/>
              </a:rPr>
              <a:t>Such models aren’t strongly incentivized to maintain continuity between consecutive timesteps.</a:t>
            </a:r>
            <a:endParaRPr sz="1600">
              <a:solidFill>
                <a:schemeClr val="dk1"/>
              </a:solidFill>
              <a:latin typeface="Calibri"/>
              <a:ea typeface="Calibri"/>
              <a:cs typeface="Calibri"/>
              <a:sym typeface="Calibri"/>
            </a:endParaRPr>
          </a:p>
          <a:p>
            <a:pPr marL="0" lvl="0" indent="0" algn="l" rtl="0">
              <a:lnSpc>
                <a:spcPct val="100000"/>
              </a:lnSpc>
              <a:spcBef>
                <a:spcPts val="1200"/>
              </a:spcBef>
              <a:spcAft>
                <a:spcPts val="0"/>
              </a:spcAft>
              <a:buSzPts val="935"/>
              <a:buNone/>
            </a:pPr>
            <a:endParaRPr sz="16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C25F1E2-FD38-75BF-4BA0-D58FEA5AEC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55</a:t>
            </a:fld>
            <a:endParaRPr lang="e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30"/>
          <p:cNvPicPr preferRelativeResize="0"/>
          <p:nvPr/>
        </p:nvPicPr>
        <p:blipFill>
          <a:blip r:embed="rId3">
            <a:alphaModFix/>
          </a:blip>
          <a:stretch>
            <a:fillRect/>
          </a:stretch>
        </p:blipFill>
        <p:spPr>
          <a:xfrm>
            <a:off x="9071" y="0"/>
            <a:ext cx="9144002" cy="5143500"/>
          </a:xfrm>
          <a:prstGeom prst="rect">
            <a:avLst/>
          </a:prstGeom>
          <a:noFill/>
          <a:ln>
            <a:noFill/>
          </a:ln>
        </p:spPr>
      </p:pic>
      <p:pic>
        <p:nvPicPr>
          <p:cNvPr id="581" name="Google Shape;581;p30"/>
          <p:cNvPicPr preferRelativeResize="0"/>
          <p:nvPr/>
        </p:nvPicPr>
        <p:blipFill>
          <a:blip r:embed="rId4">
            <a:alphaModFix/>
          </a:blip>
          <a:stretch>
            <a:fillRect/>
          </a:stretch>
        </p:blipFill>
        <p:spPr>
          <a:xfrm>
            <a:off x="1597052" y="2747525"/>
            <a:ext cx="2825677" cy="2281700"/>
          </a:xfrm>
          <a:prstGeom prst="rect">
            <a:avLst/>
          </a:prstGeom>
          <a:noFill/>
          <a:ln>
            <a:noFill/>
          </a:ln>
        </p:spPr>
      </p:pic>
      <p:pic>
        <p:nvPicPr>
          <p:cNvPr id="582" name="Google Shape;582;p30"/>
          <p:cNvPicPr preferRelativeResize="0"/>
          <p:nvPr/>
        </p:nvPicPr>
        <p:blipFill>
          <a:blip r:embed="rId5">
            <a:alphaModFix/>
          </a:blip>
          <a:stretch>
            <a:fillRect/>
          </a:stretch>
        </p:blipFill>
        <p:spPr>
          <a:xfrm>
            <a:off x="4643985" y="2747526"/>
            <a:ext cx="2820619" cy="2281700"/>
          </a:xfrm>
          <a:prstGeom prst="rect">
            <a:avLst/>
          </a:prstGeom>
          <a:noFill/>
          <a:ln>
            <a:noFill/>
          </a:ln>
        </p:spPr>
      </p:pic>
      <p:pic>
        <p:nvPicPr>
          <p:cNvPr id="583" name="Google Shape;583;p30"/>
          <p:cNvPicPr preferRelativeResize="0"/>
          <p:nvPr/>
        </p:nvPicPr>
        <p:blipFill>
          <a:blip r:embed="rId6">
            <a:alphaModFix/>
          </a:blip>
          <a:stretch>
            <a:fillRect/>
          </a:stretch>
        </p:blipFill>
        <p:spPr>
          <a:xfrm>
            <a:off x="4653840" y="2747530"/>
            <a:ext cx="2969358" cy="2281695"/>
          </a:xfrm>
          <a:prstGeom prst="rect">
            <a:avLst/>
          </a:prstGeom>
          <a:noFill/>
          <a:ln>
            <a:noFill/>
          </a:ln>
        </p:spPr>
      </p:pic>
      <p:sp>
        <p:nvSpPr>
          <p:cNvPr id="584" name="Google Shape;584;p30"/>
          <p:cNvSpPr txBox="1">
            <a:spLocks noGrp="1"/>
          </p:cNvSpPr>
          <p:nvPr>
            <p:ph type="body" idx="1"/>
          </p:nvPr>
        </p:nvSpPr>
        <p:spPr>
          <a:xfrm>
            <a:off x="199200" y="636725"/>
            <a:ext cx="5529600" cy="2110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SzPts val="770"/>
              <a:buNone/>
            </a:pPr>
            <a:r>
              <a:rPr lang="en" sz="1400">
                <a:solidFill>
                  <a:srgbClr val="000000"/>
                </a:solidFill>
                <a:latin typeface="Calibri"/>
                <a:ea typeface="Calibri"/>
                <a:cs typeface="Calibri"/>
                <a:sym typeface="Calibri"/>
              </a:rPr>
              <a:t>Since snow (and other processes like runoff and canopy interception) are rare in terms of the full training set, there is a local minimum in loss if models always predict zero state / change in state.</a:t>
            </a: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r>
              <a:rPr lang="en" sz="1400">
                <a:solidFill>
                  <a:srgbClr val="000000"/>
                </a:solidFill>
                <a:latin typeface="Calibri"/>
                <a:ea typeface="Calibri"/>
                <a:cs typeface="Calibri"/>
                <a:sym typeface="Calibri"/>
              </a:rPr>
              <a:t>One trick to solve this problem is to recognize that when there is no snow, we can safely ignore predictions of a negative change in snow.</a:t>
            </a: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r>
              <a:rPr lang="en" sz="1400">
                <a:solidFill>
                  <a:srgbClr val="000000"/>
                </a:solidFill>
                <a:latin typeface="Calibri"/>
                <a:ea typeface="Calibri"/>
                <a:cs typeface="Calibri"/>
                <a:sym typeface="Calibri"/>
              </a:rPr>
              <a:t>As such, modify the loss function to ignore samples if the snow state is zero and the model output is negative.</a:t>
            </a: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a:p>
            <a:pPr marL="0" lvl="0" indent="0" algn="l" rtl="0">
              <a:lnSpc>
                <a:spcPct val="90000"/>
              </a:lnSpc>
              <a:spcBef>
                <a:spcPts val="0"/>
              </a:spcBef>
              <a:spcAft>
                <a:spcPts val="0"/>
              </a:spcAft>
              <a:buSzPts val="770"/>
              <a:buNone/>
            </a:pPr>
            <a:endParaRPr sz="1400">
              <a:solidFill>
                <a:srgbClr val="000000"/>
              </a:solidFill>
              <a:latin typeface="Calibri"/>
              <a:ea typeface="Calibri"/>
              <a:cs typeface="Calibri"/>
              <a:sym typeface="Calibri"/>
            </a:endParaRPr>
          </a:p>
        </p:txBody>
      </p:sp>
      <p:sp>
        <p:nvSpPr>
          <p:cNvPr id="585" name="Google Shape;585;p30"/>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solidFill>
                  <a:srgbClr val="000000"/>
                </a:solidFill>
                <a:latin typeface="Calibri"/>
                <a:ea typeface="Calibri"/>
                <a:cs typeface="Calibri"/>
                <a:sym typeface="Calibri"/>
              </a:rPr>
              <a:t>Lessons: Snow</a:t>
            </a:r>
            <a:endParaRPr sz="2200">
              <a:solidFill>
                <a:srgbClr val="000000"/>
              </a:solidFill>
              <a:latin typeface="Calibri"/>
              <a:ea typeface="Calibri"/>
              <a:cs typeface="Calibri"/>
              <a:sym typeface="Calibri"/>
            </a:endParaRPr>
          </a:p>
        </p:txBody>
      </p:sp>
      <p:pic>
        <p:nvPicPr>
          <p:cNvPr id="586" name="Google Shape;586;p30"/>
          <p:cNvPicPr preferRelativeResize="0"/>
          <p:nvPr/>
        </p:nvPicPr>
        <p:blipFill>
          <a:blip r:embed="rId7">
            <a:alphaModFix/>
          </a:blip>
          <a:stretch>
            <a:fillRect/>
          </a:stretch>
        </p:blipFill>
        <p:spPr>
          <a:xfrm>
            <a:off x="5796875" y="64025"/>
            <a:ext cx="3230949" cy="2634201"/>
          </a:xfrm>
          <a:prstGeom prst="rect">
            <a:avLst/>
          </a:prstGeom>
          <a:noFill/>
          <a:ln>
            <a:noFill/>
          </a:ln>
        </p:spPr>
      </p:pic>
      <p:cxnSp>
        <p:nvCxnSpPr>
          <p:cNvPr id="587" name="Google Shape;587;p30"/>
          <p:cNvCxnSpPr/>
          <p:nvPr/>
        </p:nvCxnSpPr>
        <p:spPr>
          <a:xfrm flipH="1">
            <a:off x="6883950" y="3562550"/>
            <a:ext cx="351300" cy="484800"/>
          </a:xfrm>
          <a:prstGeom prst="straightConnector1">
            <a:avLst/>
          </a:prstGeom>
          <a:noFill/>
          <a:ln w="28575" cap="flat" cmpd="sng">
            <a:solidFill>
              <a:srgbClr val="0C0C0C"/>
            </a:solidFill>
            <a:prstDash val="solid"/>
            <a:round/>
            <a:headEnd type="none" w="med" len="med"/>
            <a:tailEnd type="none" w="med" len="med"/>
          </a:ln>
        </p:spPr>
      </p:cxnSp>
      <p:cxnSp>
        <p:nvCxnSpPr>
          <p:cNvPr id="588" name="Google Shape;588;p30"/>
          <p:cNvCxnSpPr/>
          <p:nvPr/>
        </p:nvCxnSpPr>
        <p:spPr>
          <a:xfrm>
            <a:off x="5789950" y="3745200"/>
            <a:ext cx="632400" cy="421500"/>
          </a:xfrm>
          <a:prstGeom prst="straightConnector1">
            <a:avLst/>
          </a:prstGeom>
          <a:noFill/>
          <a:ln w="28575" cap="flat" cmpd="sng">
            <a:solidFill>
              <a:srgbClr val="0C0C0C"/>
            </a:solidFill>
            <a:prstDash val="solid"/>
            <a:round/>
            <a:headEnd type="none" w="med" len="med"/>
            <a:tailEnd type="none" w="med" len="med"/>
          </a:ln>
        </p:spPr>
      </p:cxnSp>
      <p:pic>
        <p:nvPicPr>
          <p:cNvPr id="589" name="Google Shape;589;p30"/>
          <p:cNvPicPr preferRelativeResize="0"/>
          <p:nvPr/>
        </p:nvPicPr>
        <p:blipFill>
          <a:blip r:embed="rId8">
            <a:alphaModFix/>
          </a:blip>
          <a:stretch>
            <a:fillRect/>
          </a:stretch>
        </p:blipFill>
        <p:spPr>
          <a:xfrm>
            <a:off x="1597050" y="2747525"/>
            <a:ext cx="2825684" cy="2281695"/>
          </a:xfrm>
          <a:prstGeom prst="rect">
            <a:avLst/>
          </a:prstGeom>
          <a:noFill/>
          <a:ln>
            <a:noFill/>
          </a:ln>
        </p:spPr>
      </p:pic>
      <p:sp>
        <p:nvSpPr>
          <p:cNvPr id="590" name="Google Shape;590;p30"/>
          <p:cNvSpPr txBox="1"/>
          <p:nvPr/>
        </p:nvSpPr>
        <p:spPr>
          <a:xfrm>
            <a:off x="5965525" y="3878700"/>
            <a:ext cx="1623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highlight>
                  <a:srgbClr val="0C0C0C"/>
                </a:highlight>
                <a:latin typeface="Space Mono"/>
                <a:ea typeface="Space Mono"/>
                <a:cs typeface="Space Mono"/>
                <a:sym typeface="Space Mono"/>
              </a:rPr>
              <a:t>Without modification, snow melt and snow fall events are ignored by the model</a:t>
            </a:r>
            <a:endParaRPr sz="800">
              <a:solidFill>
                <a:schemeClr val="lt1"/>
              </a:solidFill>
              <a:highlight>
                <a:srgbClr val="0C0C0C"/>
              </a:highlight>
              <a:latin typeface="Space Mono"/>
              <a:ea typeface="Space Mono"/>
              <a:cs typeface="Space Mono"/>
              <a:sym typeface="Space Mono"/>
            </a:endParaRPr>
          </a:p>
        </p:txBody>
      </p:sp>
      <p:cxnSp>
        <p:nvCxnSpPr>
          <p:cNvPr id="591" name="Google Shape;591;p30"/>
          <p:cNvCxnSpPr/>
          <p:nvPr/>
        </p:nvCxnSpPr>
        <p:spPr>
          <a:xfrm flipH="1">
            <a:off x="2712325" y="4047350"/>
            <a:ext cx="351300" cy="484800"/>
          </a:xfrm>
          <a:prstGeom prst="straightConnector1">
            <a:avLst/>
          </a:prstGeom>
          <a:noFill/>
          <a:ln w="28575" cap="flat" cmpd="sng">
            <a:solidFill>
              <a:srgbClr val="0C0C0C"/>
            </a:solidFill>
            <a:prstDash val="solid"/>
            <a:round/>
            <a:headEnd type="none" w="med" len="med"/>
            <a:tailEnd type="none" w="med" len="med"/>
          </a:ln>
        </p:spPr>
      </p:cxnSp>
      <p:sp>
        <p:nvSpPr>
          <p:cNvPr id="592" name="Google Shape;592;p30"/>
          <p:cNvSpPr txBox="1"/>
          <p:nvPr/>
        </p:nvSpPr>
        <p:spPr>
          <a:xfrm>
            <a:off x="2400825" y="3806250"/>
            <a:ext cx="1623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highlight>
                  <a:srgbClr val="0C0C0C"/>
                </a:highlight>
                <a:latin typeface="Space Mono"/>
                <a:ea typeface="Space Mono"/>
                <a:cs typeface="Space Mono"/>
                <a:sym typeface="Space Mono"/>
              </a:rPr>
              <a:t>Model predicts zero change in state</a:t>
            </a:r>
            <a:endParaRPr sz="800">
              <a:solidFill>
                <a:schemeClr val="lt1"/>
              </a:solidFill>
              <a:highlight>
                <a:srgbClr val="0C0C0C"/>
              </a:highlight>
              <a:latin typeface="Space Mono"/>
              <a:ea typeface="Space Mono"/>
              <a:cs typeface="Space Mono"/>
              <a:sym typeface="Space Mono"/>
            </a:endParaRPr>
          </a:p>
        </p:txBody>
      </p:sp>
      <p:sp>
        <p:nvSpPr>
          <p:cNvPr id="2" name="Slide Number Placeholder 1">
            <a:extLst>
              <a:ext uri="{FF2B5EF4-FFF2-40B4-BE49-F238E27FC236}">
                <a16:creationId xmlns:a16="http://schemas.microsoft.com/office/drawing/2014/main" id="{A1D41A9F-CD23-DA20-9765-0DA0CE0D1D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2"/>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8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8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8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9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9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9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CFC0F-F5A2-4CC8-1ACE-B5AE77F73A12}"/>
            </a:ext>
          </a:extLst>
        </p:cNvPr>
        <p:cNvGrpSpPr/>
        <p:nvPr/>
      </p:nvGrpSpPr>
      <p:grpSpPr>
        <a:xfrm>
          <a:off x="0" y="0"/>
          <a:ext cx="0" cy="0"/>
          <a:chOff x="0" y="0"/>
          <a:chExt cx="0" cy="0"/>
        </a:xfrm>
      </p:grpSpPr>
      <p:sp>
        <p:nvSpPr>
          <p:cNvPr id="4" name="Google Shape;66;p14">
            <a:extLst>
              <a:ext uri="{FF2B5EF4-FFF2-40B4-BE49-F238E27FC236}">
                <a16:creationId xmlns:a16="http://schemas.microsoft.com/office/drawing/2014/main" id="{A8F198E2-C260-67A5-1EED-36CFCE03EC46}"/>
              </a:ext>
            </a:extLst>
          </p:cNvPr>
          <p:cNvSpPr txBox="1">
            <a:spLocks/>
          </p:cNvSpPr>
          <p:nvPr/>
        </p:nvSpPr>
        <p:spPr>
          <a:xfrm>
            <a:off x="83100" y="64025"/>
            <a:ext cx="455375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atin typeface="Calibri"/>
                <a:ea typeface="Calibri"/>
                <a:cs typeface="Calibri"/>
                <a:sym typeface="Calibri"/>
              </a:rPr>
              <a:t>Soil Moisture Metrics</a:t>
            </a:r>
          </a:p>
        </p:txBody>
      </p:sp>
      <p:sp>
        <p:nvSpPr>
          <p:cNvPr id="11" name="Google Shape;144;p16">
            <a:extLst>
              <a:ext uri="{FF2B5EF4-FFF2-40B4-BE49-F238E27FC236}">
                <a16:creationId xmlns:a16="http://schemas.microsoft.com/office/drawing/2014/main" id="{3D96582B-6B98-4914-8368-20E7A094B892}"/>
              </a:ext>
            </a:extLst>
          </p:cNvPr>
          <p:cNvSpPr txBox="1"/>
          <p:nvPr/>
        </p:nvSpPr>
        <p:spPr>
          <a:xfrm>
            <a:off x="83100" y="728697"/>
            <a:ext cx="5281805" cy="414384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US" sz="2000">
                <a:solidFill>
                  <a:srgbClr val="0C0C0C"/>
                </a:solidFill>
                <a:latin typeface="Calibri"/>
                <a:ea typeface="Calibri"/>
                <a:cs typeface="Calibri"/>
                <a:sym typeface="Calibri"/>
              </a:rPr>
              <a:t>Noah-LSM provides soil moisture values in area density quantities (kg m</a:t>
            </a:r>
            <a:r>
              <a:rPr lang="en-US" sz="2000" baseline="30000">
                <a:solidFill>
                  <a:srgbClr val="0C0C0C"/>
                </a:solidFill>
                <a:latin typeface="Calibri"/>
                <a:ea typeface="Calibri"/>
                <a:cs typeface="Calibri"/>
                <a:sym typeface="Calibri"/>
              </a:rPr>
              <a:t>-2</a:t>
            </a:r>
            <a:r>
              <a:rPr lang="en-US" sz="2000">
                <a:solidFill>
                  <a:srgbClr val="0C0C0C"/>
                </a:solidFill>
                <a:latin typeface="Calibri"/>
                <a:ea typeface="Calibri"/>
                <a:cs typeface="Calibri"/>
                <a:sym typeface="Calibri"/>
              </a:rPr>
              <a:t>) per layer, which are implicitly </a:t>
            </a:r>
            <a:r>
              <a:rPr lang="en-US" sz="2000" b="1">
                <a:solidFill>
                  <a:srgbClr val="0C0C0C"/>
                </a:solidFill>
                <a:latin typeface="Calibri"/>
                <a:ea typeface="Calibri"/>
                <a:cs typeface="Calibri"/>
                <a:sym typeface="Calibri"/>
              </a:rPr>
              <a:t>volumetric</a:t>
            </a:r>
            <a:r>
              <a:rPr lang="en-US" sz="2000">
                <a:solidFill>
                  <a:srgbClr val="0C0C0C"/>
                </a:solidFill>
                <a:latin typeface="Calibri"/>
                <a:ea typeface="Calibri"/>
                <a:cs typeface="Calibri"/>
                <a:sym typeface="Calibri"/>
              </a:rPr>
              <a:t> (kg m</a:t>
            </a:r>
            <a:r>
              <a:rPr lang="en-US" sz="2000" baseline="30000">
                <a:solidFill>
                  <a:srgbClr val="0C0C0C"/>
                </a:solidFill>
                <a:latin typeface="Calibri"/>
                <a:ea typeface="Calibri"/>
                <a:cs typeface="Calibri"/>
                <a:sym typeface="Calibri"/>
              </a:rPr>
              <a:t>-3</a:t>
            </a:r>
            <a:r>
              <a:rPr lang="en-US" sz="2000">
                <a:solidFill>
                  <a:srgbClr val="0C0C0C"/>
                </a:solidFill>
                <a:latin typeface="Calibri"/>
                <a:ea typeface="Calibri"/>
                <a:cs typeface="Calibri"/>
                <a:sym typeface="Calibri"/>
              </a:rPr>
              <a:t>) when the layer depth is divided out.</a:t>
            </a:r>
          </a:p>
          <a:p>
            <a:pPr marL="0" lvl="0" indent="0" algn="l" rtl="0">
              <a:lnSpc>
                <a:spcPct val="80000"/>
              </a:lnSpc>
              <a:spcBef>
                <a:spcPts val="0"/>
              </a:spcBef>
              <a:spcAft>
                <a:spcPts val="0"/>
              </a:spcAft>
              <a:buNone/>
            </a:pPr>
            <a:endParaRPr lang="en-US" sz="20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2000">
                <a:solidFill>
                  <a:srgbClr val="0C0C0C"/>
                </a:solidFill>
                <a:latin typeface="Calibri"/>
                <a:ea typeface="Calibri"/>
                <a:cs typeface="Calibri"/>
                <a:sym typeface="Calibri"/>
              </a:rPr>
              <a:t>Different soil textures have distinct characteristic scales due to their individual water-holding abilities.</a:t>
            </a:r>
          </a:p>
          <a:p>
            <a:pPr marL="0" lvl="0" indent="0" algn="l" rtl="0">
              <a:lnSpc>
                <a:spcPct val="80000"/>
              </a:lnSpc>
              <a:spcBef>
                <a:spcPts val="0"/>
              </a:spcBef>
              <a:spcAft>
                <a:spcPts val="0"/>
              </a:spcAft>
              <a:buNone/>
            </a:pPr>
            <a:endParaRPr lang="en-US" sz="20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lang="en-US" sz="20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endParaRPr lang="en-US" sz="20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2000">
                <a:solidFill>
                  <a:srgbClr val="0C0C0C"/>
                </a:solidFill>
                <a:latin typeface="Calibri"/>
                <a:ea typeface="Calibri"/>
                <a:cs typeface="Calibri"/>
                <a:sym typeface="Calibri"/>
              </a:rPr>
              <a:t>We will also consider the </a:t>
            </a:r>
            <a:r>
              <a:rPr lang="en-US" sz="2000" b="1">
                <a:solidFill>
                  <a:srgbClr val="0C0C0C"/>
                </a:solidFill>
                <a:latin typeface="Calibri"/>
                <a:ea typeface="Calibri"/>
                <a:cs typeface="Calibri"/>
                <a:sym typeface="Calibri"/>
              </a:rPr>
              <a:t>Relative Soil Moisture</a:t>
            </a:r>
            <a:r>
              <a:rPr lang="en-US" sz="2000">
                <a:solidFill>
                  <a:srgbClr val="0C0C0C"/>
                </a:solidFill>
                <a:latin typeface="Calibri"/>
                <a:ea typeface="Calibri"/>
                <a:cs typeface="Calibri"/>
                <a:sym typeface="Calibri"/>
              </a:rPr>
              <a:t> (RSM), which mitigates stratification by soil texture by normalizing each between the wilting point and the porosity</a:t>
            </a:r>
          </a:p>
        </p:txBody>
      </p:sp>
      <p:pic>
        <p:nvPicPr>
          <p:cNvPr id="3" name="Picture 2" descr="Chart, diagram&#10;&#10;AI-generated content may be incorrect.">
            <a:extLst>
              <a:ext uri="{FF2B5EF4-FFF2-40B4-BE49-F238E27FC236}">
                <a16:creationId xmlns:a16="http://schemas.microsoft.com/office/drawing/2014/main" id="{B5C49586-CAEA-3D03-2740-8B1EFB237660}"/>
              </a:ext>
            </a:extLst>
          </p:cNvPr>
          <p:cNvPicPr>
            <a:picLocks noChangeAspect="1"/>
          </p:cNvPicPr>
          <p:nvPr/>
        </p:nvPicPr>
        <p:blipFill>
          <a:blip r:embed="rId3"/>
          <a:stretch>
            <a:fillRect/>
          </a:stretch>
        </p:blipFill>
        <p:spPr>
          <a:xfrm>
            <a:off x="5851592" y="3155048"/>
            <a:ext cx="2935058" cy="1917105"/>
          </a:xfrm>
          <a:prstGeom prst="rect">
            <a:avLst/>
          </a:prstGeom>
        </p:spPr>
      </p:pic>
      <p:pic>
        <p:nvPicPr>
          <p:cNvPr id="6" name="Picture 5" descr="Diagram, map&#10;&#10;AI-generated content may be incorrect.">
            <a:extLst>
              <a:ext uri="{FF2B5EF4-FFF2-40B4-BE49-F238E27FC236}">
                <a16:creationId xmlns:a16="http://schemas.microsoft.com/office/drawing/2014/main" id="{0A2DBBCB-8A53-EEB5-EC87-038BE80CE552}"/>
              </a:ext>
            </a:extLst>
          </p:cNvPr>
          <p:cNvPicPr>
            <a:picLocks noChangeAspect="1"/>
          </p:cNvPicPr>
          <p:nvPr/>
        </p:nvPicPr>
        <p:blipFill>
          <a:blip r:embed="rId4"/>
          <a:stretch>
            <a:fillRect/>
          </a:stretch>
        </p:blipFill>
        <p:spPr>
          <a:xfrm>
            <a:off x="5672549" y="1575017"/>
            <a:ext cx="3286750" cy="1473863"/>
          </a:xfrm>
          <a:prstGeom prst="rect">
            <a:avLst/>
          </a:prstGeom>
        </p:spPr>
      </p:pic>
      <p:pic>
        <p:nvPicPr>
          <p:cNvPr id="15" name="Picture 14" descr="Map&#10;&#10;AI-generated content may be incorrect.">
            <a:extLst>
              <a:ext uri="{FF2B5EF4-FFF2-40B4-BE49-F238E27FC236}">
                <a16:creationId xmlns:a16="http://schemas.microsoft.com/office/drawing/2014/main" id="{BB607B2C-DEDB-2FD3-935A-8F97A6993B81}"/>
              </a:ext>
            </a:extLst>
          </p:cNvPr>
          <p:cNvPicPr>
            <a:picLocks noChangeAspect="1"/>
          </p:cNvPicPr>
          <p:nvPr/>
        </p:nvPicPr>
        <p:blipFill>
          <a:blip r:embed="rId5"/>
          <a:stretch>
            <a:fillRect/>
          </a:stretch>
        </p:blipFill>
        <p:spPr>
          <a:xfrm>
            <a:off x="5672550" y="76813"/>
            <a:ext cx="3286749" cy="1480936"/>
          </a:xfrm>
          <a:prstGeom prst="rect">
            <a:avLst/>
          </a:prstGeom>
        </p:spPr>
      </p:pic>
      <p:sp>
        <p:nvSpPr>
          <p:cNvPr id="16" name="Google Shape;128;p15">
            <a:extLst>
              <a:ext uri="{FF2B5EF4-FFF2-40B4-BE49-F238E27FC236}">
                <a16:creationId xmlns:a16="http://schemas.microsoft.com/office/drawing/2014/main" id="{39262ACF-CC1F-F81F-5A95-46AA2745759B}"/>
              </a:ext>
            </a:extLst>
          </p:cNvPr>
          <p:cNvSpPr txBox="1"/>
          <p:nvPr/>
        </p:nvSpPr>
        <p:spPr>
          <a:xfrm>
            <a:off x="5481893" y="2970397"/>
            <a:ext cx="3668062"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Distribution of volumetric soil moisture per texture</a:t>
            </a:r>
            <a:endParaRPr sz="1200">
              <a:solidFill>
                <a:srgbClr val="F3F3F3"/>
              </a:solidFill>
              <a:highlight>
                <a:srgbClr val="000000"/>
              </a:highlight>
            </a:endParaRPr>
          </a:p>
        </p:txBody>
      </p:sp>
      <p:sp>
        <p:nvSpPr>
          <p:cNvPr id="17" name="Google Shape;128;p15">
            <a:extLst>
              <a:ext uri="{FF2B5EF4-FFF2-40B4-BE49-F238E27FC236}">
                <a16:creationId xmlns:a16="http://schemas.microsoft.com/office/drawing/2014/main" id="{50E51CCA-F25C-DAA1-76BB-BCF82901975C}"/>
              </a:ext>
            </a:extLst>
          </p:cNvPr>
          <p:cNvSpPr txBox="1"/>
          <p:nvPr/>
        </p:nvSpPr>
        <p:spPr>
          <a:xfrm>
            <a:off x="5481893" y="3928949"/>
            <a:ext cx="3668062"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Distribution of relative soil moisture per texture</a:t>
            </a:r>
            <a:endParaRPr sz="1200">
              <a:solidFill>
                <a:srgbClr val="F3F3F3"/>
              </a:solidFill>
              <a:highlight>
                <a:srgbClr val="000000"/>
              </a:highlight>
            </a:endParaRPr>
          </a:p>
        </p:txBody>
      </p:sp>
      <p:pic>
        <p:nvPicPr>
          <p:cNvPr id="19" name="Picture 18" descr="A picture containing text&#10;&#10;AI-generated content may be incorrect.">
            <a:extLst>
              <a:ext uri="{FF2B5EF4-FFF2-40B4-BE49-F238E27FC236}">
                <a16:creationId xmlns:a16="http://schemas.microsoft.com/office/drawing/2014/main" id="{D285A45F-4BE6-389E-A87C-29B83B1C745A}"/>
              </a:ext>
            </a:extLst>
          </p:cNvPr>
          <p:cNvPicPr>
            <a:picLocks noChangeAspect="1"/>
          </p:cNvPicPr>
          <p:nvPr/>
        </p:nvPicPr>
        <p:blipFill>
          <a:blip r:embed="rId6"/>
          <a:stretch>
            <a:fillRect/>
          </a:stretch>
        </p:blipFill>
        <p:spPr>
          <a:xfrm>
            <a:off x="1408264" y="2730164"/>
            <a:ext cx="1315738" cy="480466"/>
          </a:xfrm>
          <a:prstGeom prst="rect">
            <a:avLst/>
          </a:prstGeom>
        </p:spPr>
      </p:pic>
      <mc:AlternateContent xmlns:mc="http://schemas.openxmlformats.org/markup-compatibility/2006">
        <mc:Choice xmlns:a14="http://schemas.microsoft.com/office/drawing/2010/main" Requires="a14">
          <p:sp>
            <p:nvSpPr>
              <p:cNvPr id="20" name="Google Shape;75;p15">
                <a:extLst>
                  <a:ext uri="{FF2B5EF4-FFF2-40B4-BE49-F238E27FC236}">
                    <a16:creationId xmlns:a16="http://schemas.microsoft.com/office/drawing/2014/main" id="{D59DD0A3-CB14-2BE5-E6B4-1AA94EAB750D}"/>
                  </a:ext>
                </a:extLst>
              </p:cNvPr>
              <p:cNvSpPr txBox="1">
                <a:spLocks/>
              </p:cNvSpPr>
              <p:nvPr/>
            </p:nvSpPr>
            <p:spPr>
              <a:xfrm>
                <a:off x="2724002" y="2571750"/>
                <a:ext cx="2750786" cy="90601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buFont typeface="Arial"/>
                  <a:buNone/>
                </a:pPr>
                <a:r>
                  <a:rPr lang="en-US" sz="1000">
                    <a:solidFill>
                      <a:srgbClr val="0C0C0C"/>
                    </a:solidFill>
                    <a:latin typeface="Calibri"/>
                    <a:ea typeface="Calibri"/>
                    <a:cs typeface="Calibri"/>
                    <a:sym typeface="Calibri"/>
                  </a:rPr>
                  <a:t>SOILM: 	Area density (kg m</a:t>
                </a:r>
                <a:r>
                  <a:rPr lang="en-US" sz="1000" baseline="30000">
                    <a:solidFill>
                      <a:srgbClr val="0C0C0C"/>
                    </a:solidFill>
                    <a:latin typeface="Calibri"/>
                    <a:ea typeface="Calibri"/>
                    <a:cs typeface="Calibri"/>
                    <a:sym typeface="Calibri"/>
                  </a:rPr>
                  <a:t>-2</a:t>
                </a:r>
                <a:r>
                  <a:rPr lang="en-US" sz="1000">
                    <a:solidFill>
                      <a:srgbClr val="0C0C0C"/>
                    </a:solidFill>
                    <a:latin typeface="Calibri"/>
                    <a:ea typeface="Calibri"/>
                    <a:cs typeface="Calibri"/>
                    <a:sym typeface="Calibri"/>
                  </a:rPr>
                  <a:t>)</a:t>
                </a:r>
              </a:p>
              <a:p>
                <a:pPr marL="0" indent="0">
                  <a:lnSpc>
                    <a:spcPct val="80000"/>
                  </a:lnSpc>
                  <a:buFont typeface="Arial"/>
                  <a:buNone/>
                </a:pPr>
                <a:r>
                  <a:rPr lang="en-US" sz="1000">
                    <a:solidFill>
                      <a:srgbClr val="0C0C0C"/>
                    </a:solidFill>
                    <a:latin typeface="Calibri"/>
                    <a:ea typeface="Calibri"/>
                    <a:cs typeface="Calibri"/>
                    <a:sym typeface="Calibri"/>
                  </a:rPr>
                  <a:t>d: 	Layer depth (m)</a:t>
                </a:r>
              </a:p>
              <a:p>
                <a:pPr marL="0" indent="0">
                  <a:lnSpc>
                    <a:spcPct val="80000"/>
                  </a:lnSpc>
                  <a:buFont typeface="Arial"/>
                  <a:buNone/>
                </a:pPr>
                <a14:m>
                  <m:oMath xmlns:m="http://schemas.openxmlformats.org/officeDocument/2006/math">
                    <m:r>
                      <a:rPr lang="en-US" sz="1000" i="1">
                        <a:solidFill>
                          <a:srgbClr val="0C0C0C"/>
                        </a:solidFill>
                        <a:latin typeface="Cambria Math" panose="02040503050406030204" pitchFamily="18" charset="0"/>
                        <a:ea typeface="Cambria Math" panose="02040503050406030204" pitchFamily="18" charset="0"/>
                        <a:cs typeface="Calibri"/>
                        <a:sym typeface="Calibri"/>
                      </a:rPr>
                      <m:t>𝜌</m:t>
                    </m:r>
                  </m:oMath>
                </a14:m>
                <a:r>
                  <a:rPr lang="en-US" sz="1000" baseline="-25000">
                    <a:solidFill>
                      <a:srgbClr val="0C0C0C"/>
                    </a:solidFill>
                    <a:latin typeface="Calibri"/>
                    <a:ea typeface="Calibri"/>
                    <a:cs typeface="Calibri"/>
                    <a:sym typeface="Calibri"/>
                  </a:rPr>
                  <a:t>w</a:t>
                </a:r>
                <a:r>
                  <a:rPr lang="en-US" sz="1000">
                    <a:solidFill>
                      <a:srgbClr val="0C0C0C"/>
                    </a:solidFill>
                    <a:latin typeface="Calibri"/>
                    <a:ea typeface="Calibri"/>
                    <a:cs typeface="Calibri"/>
                    <a:sym typeface="Calibri"/>
                  </a:rPr>
                  <a:t>: 	Density of water</a:t>
                </a:r>
              </a:p>
              <a:p>
                <a:pPr marL="0" indent="0">
                  <a:lnSpc>
                    <a:spcPct val="80000"/>
                  </a:lnSpc>
                  <a:buFont typeface="Arial"/>
                  <a:buNone/>
                </a:pPr>
                <a14:m>
                  <m:oMath xmlns:m="http://schemas.openxmlformats.org/officeDocument/2006/math">
                    <m:r>
                      <a:rPr lang="en-US" sz="1000" i="1">
                        <a:solidFill>
                          <a:srgbClr val="0C0C0C"/>
                        </a:solidFill>
                        <a:latin typeface="Cambria Math" panose="02040503050406030204" pitchFamily="18" charset="0"/>
                        <a:ea typeface="Cambria Math" panose="02040503050406030204" pitchFamily="18" charset="0"/>
                        <a:cs typeface="Calibri"/>
                        <a:sym typeface="Calibri"/>
                      </a:rPr>
                      <m:t>𝜃</m:t>
                    </m:r>
                  </m:oMath>
                </a14:m>
                <a:r>
                  <a:rPr lang="en-US" sz="1000" baseline="-25000">
                    <a:solidFill>
                      <a:srgbClr val="0C0C0C"/>
                    </a:solidFill>
                    <a:latin typeface="Calibri"/>
                    <a:ea typeface="Calibri"/>
                    <a:cs typeface="Calibri"/>
                    <a:sym typeface="Calibri"/>
                  </a:rPr>
                  <a:t>wp</a:t>
                </a:r>
                <a:r>
                  <a:rPr lang="en-US" sz="1000">
                    <a:solidFill>
                      <a:srgbClr val="0C0C0C"/>
                    </a:solidFill>
                    <a:latin typeface="Calibri"/>
                    <a:ea typeface="Calibri"/>
                    <a:cs typeface="Calibri"/>
                    <a:sym typeface="Calibri"/>
                  </a:rPr>
                  <a:t>: 	Wilting point volume fraction</a:t>
                </a:r>
              </a:p>
              <a:p>
                <a:pPr marL="0" indent="0">
                  <a:lnSpc>
                    <a:spcPct val="80000"/>
                  </a:lnSpc>
                  <a:buNone/>
                </a:pPr>
                <a14:m>
                  <m:oMath xmlns:m="http://schemas.openxmlformats.org/officeDocument/2006/math">
                    <m:r>
                      <a:rPr lang="en-US" sz="1000" i="1">
                        <a:solidFill>
                          <a:srgbClr val="0C0C0C"/>
                        </a:solidFill>
                        <a:latin typeface="Cambria Math" panose="02040503050406030204" pitchFamily="18" charset="0"/>
                        <a:ea typeface="Cambria Math" panose="02040503050406030204" pitchFamily="18" charset="0"/>
                        <a:cs typeface="Calibri"/>
                        <a:sym typeface="Calibri"/>
                      </a:rPr>
                      <m:t>𝜃</m:t>
                    </m:r>
                  </m:oMath>
                </a14:m>
                <a:r>
                  <a:rPr lang="en-US" sz="1000" baseline="-25000">
                    <a:solidFill>
                      <a:srgbClr val="0C0C0C"/>
                    </a:solidFill>
                    <a:latin typeface="Calibri"/>
                    <a:ea typeface="Calibri"/>
                    <a:cs typeface="Calibri"/>
                    <a:sym typeface="Calibri"/>
                  </a:rPr>
                  <a:t>p</a:t>
                </a:r>
                <a:r>
                  <a:rPr lang="en-US" sz="1000">
                    <a:solidFill>
                      <a:srgbClr val="0C0C0C"/>
                    </a:solidFill>
                    <a:latin typeface="Calibri"/>
                    <a:ea typeface="Calibri"/>
                    <a:cs typeface="Calibri"/>
                    <a:sym typeface="Calibri"/>
                  </a:rPr>
                  <a:t>: 	Saturation volume fraction</a:t>
                </a:r>
              </a:p>
            </p:txBody>
          </p:sp>
        </mc:Choice>
        <mc:Fallback>
          <p:sp>
            <p:nvSpPr>
              <p:cNvPr id="20" name="Google Shape;75;p15">
                <a:extLst>
                  <a:ext uri="{FF2B5EF4-FFF2-40B4-BE49-F238E27FC236}">
                    <a16:creationId xmlns:a16="http://schemas.microsoft.com/office/drawing/2014/main" id="{D59DD0A3-CB14-2BE5-E6B4-1AA94EAB750D}"/>
                  </a:ext>
                </a:extLst>
              </p:cNvPr>
              <p:cNvSpPr txBox="1">
                <a:spLocks noRot="1" noChangeAspect="1" noMove="1" noResize="1" noEditPoints="1" noAdjustHandles="1" noChangeArrowheads="1" noChangeShapeType="1" noTextEdit="1"/>
              </p:cNvSpPr>
              <p:nvPr/>
            </p:nvSpPr>
            <p:spPr>
              <a:xfrm>
                <a:off x="2724002" y="2571750"/>
                <a:ext cx="2750786" cy="906016"/>
              </a:xfrm>
              <a:prstGeom prst="rect">
                <a:avLst/>
              </a:prstGeom>
              <a:blipFill>
                <a:blip r:embed="rId7"/>
                <a:stretch>
                  <a:fillRect/>
                </a:stretch>
              </a:blipFill>
              <a:ln>
                <a:noFill/>
              </a:ln>
            </p:spPr>
            <p:txBody>
              <a:bodyPr/>
              <a:lstStyle/>
              <a:p>
                <a:r>
                  <a:rPr lang="en-US">
                    <a:noFill/>
                  </a:rPr>
                  <a:t> </a:t>
                </a:r>
              </a:p>
            </p:txBody>
          </p:sp>
        </mc:Fallback>
      </mc:AlternateContent>
      <p:sp>
        <p:nvSpPr>
          <p:cNvPr id="21" name="Slide Number Placeholder 20">
            <a:extLst>
              <a:ext uri="{FF2B5EF4-FFF2-40B4-BE49-F238E27FC236}">
                <a16:creationId xmlns:a16="http://schemas.microsoft.com/office/drawing/2014/main" id="{5B6BA052-BC6B-239A-B15E-0E2A815AEC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6</a:t>
            </a:fld>
            <a:endParaRPr lang="en"/>
          </a:p>
        </p:txBody>
      </p:sp>
    </p:spTree>
    <p:extLst>
      <p:ext uri="{BB962C8B-B14F-4D97-AF65-F5344CB8AC3E}">
        <p14:creationId xmlns:p14="http://schemas.microsoft.com/office/powerpoint/2010/main" val="2492641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6"/>
          <p:cNvSpPr txBox="1"/>
          <p:nvPr/>
        </p:nvSpPr>
        <p:spPr>
          <a:xfrm>
            <a:off x="83100" y="64025"/>
            <a:ext cx="83817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Calibri"/>
                <a:ea typeface="Calibri"/>
                <a:cs typeface="Calibri"/>
                <a:sym typeface="Calibri"/>
              </a:rPr>
              <a:t>Process-based Modeling and Discrete Integration</a:t>
            </a:r>
            <a:endParaRPr sz="2800">
              <a:latin typeface="Calibri"/>
              <a:ea typeface="Calibri"/>
              <a:cs typeface="Calibri"/>
              <a:sym typeface="Calibri"/>
            </a:endParaRPr>
          </a:p>
        </p:txBody>
      </p:sp>
      <p:sp>
        <p:nvSpPr>
          <p:cNvPr id="144" name="Google Shape;144;p16"/>
          <p:cNvSpPr txBox="1"/>
          <p:nvPr/>
        </p:nvSpPr>
        <p:spPr>
          <a:xfrm>
            <a:off x="100555" y="521183"/>
            <a:ext cx="5877600" cy="4478484"/>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US" sz="1800">
                <a:solidFill>
                  <a:srgbClr val="0C0C0C"/>
                </a:solidFill>
                <a:latin typeface="Calibri"/>
                <a:ea typeface="Calibri"/>
                <a:cs typeface="Calibri"/>
                <a:sym typeface="Calibri"/>
              </a:rPr>
              <a:t>Noah-LSM is a series of </a:t>
            </a:r>
            <a:r>
              <a:rPr lang="en-US" sz="1800" b="1">
                <a:solidFill>
                  <a:srgbClr val="0C0C0C"/>
                </a:solidFill>
                <a:latin typeface="Calibri"/>
                <a:ea typeface="Calibri"/>
                <a:cs typeface="Calibri"/>
                <a:sym typeface="Calibri"/>
              </a:rPr>
              <a:t>explicit representations </a:t>
            </a:r>
            <a:r>
              <a:rPr lang="en-US" sz="1800">
                <a:solidFill>
                  <a:srgbClr val="0C0C0C"/>
                </a:solidFill>
                <a:latin typeface="Calibri"/>
                <a:ea typeface="Calibri"/>
                <a:cs typeface="Calibri"/>
                <a:sym typeface="Calibri"/>
              </a:rPr>
              <a:t>of physical processes described by</a:t>
            </a:r>
            <a:r>
              <a:rPr lang="en-US" sz="1800" b="1">
                <a:solidFill>
                  <a:srgbClr val="0C0C0C"/>
                </a:solidFill>
                <a:latin typeface="Calibri"/>
                <a:ea typeface="Calibri"/>
                <a:cs typeface="Calibri"/>
                <a:sym typeface="Calibri"/>
              </a:rPr>
              <a:t> coupled differential equations </a:t>
            </a:r>
            <a:r>
              <a:rPr lang="en-US" sz="1800">
                <a:solidFill>
                  <a:srgbClr val="0C0C0C"/>
                </a:solidFill>
                <a:latin typeface="Calibri"/>
                <a:ea typeface="Calibri"/>
                <a:cs typeface="Calibri"/>
                <a:sym typeface="Calibri"/>
              </a:rPr>
              <a:t>with a variety of parameterizations, which </a:t>
            </a:r>
            <a:r>
              <a:rPr lang="en-US" sz="1800" b="1">
                <a:solidFill>
                  <a:srgbClr val="0C0C0C"/>
                </a:solidFill>
                <a:latin typeface="Calibri"/>
                <a:ea typeface="Calibri"/>
                <a:cs typeface="Calibri"/>
                <a:sym typeface="Calibri"/>
              </a:rPr>
              <a:t>cannot be analytically solved</a:t>
            </a:r>
            <a:r>
              <a:rPr lang="en-US" sz="1800">
                <a:solidFill>
                  <a:srgbClr val="0C0C0C"/>
                </a:solidFill>
                <a:latin typeface="Calibri"/>
                <a:ea typeface="Calibri"/>
                <a:cs typeface="Calibri"/>
                <a:sym typeface="Calibri"/>
              </a:rPr>
              <a:t>.</a:t>
            </a:r>
            <a:br>
              <a:rPr lang="en-US" sz="1800">
                <a:solidFill>
                  <a:srgbClr val="0C0C0C"/>
                </a:solidFill>
                <a:latin typeface="Calibri"/>
                <a:ea typeface="Calibri"/>
                <a:cs typeface="Calibri"/>
                <a:sym typeface="Calibri"/>
              </a:rPr>
            </a:br>
            <a:endParaRPr lang="en-US" sz="1800">
              <a:solidFill>
                <a:srgbClr val="0C0C0C"/>
              </a:solidFill>
              <a:latin typeface="Calibri"/>
              <a:ea typeface="Calibri"/>
              <a:cs typeface="Calibri"/>
              <a:sym typeface="Calibri"/>
            </a:endParaRPr>
          </a:p>
          <a:p>
            <a:pPr marL="285750" lvl="0" indent="-285750" algn="l" rtl="0">
              <a:lnSpc>
                <a:spcPct val="80000"/>
              </a:lnSpc>
              <a:spcBef>
                <a:spcPts val="0"/>
              </a:spcBef>
              <a:spcAft>
                <a:spcPts val="0"/>
              </a:spcAft>
              <a:buFont typeface="Arial" panose="020B0604020202020204" pitchFamily="34" charset="0"/>
              <a:buChar char="•"/>
            </a:pPr>
            <a:r>
              <a:rPr lang="en" sz="1600">
                <a:solidFill>
                  <a:srgbClr val="0C0C0C"/>
                </a:solidFill>
                <a:latin typeface="Calibri"/>
                <a:ea typeface="Calibri"/>
                <a:cs typeface="Calibri"/>
                <a:sym typeface="Calibri"/>
              </a:rPr>
              <a:t>No context maintained other than previous state output.</a:t>
            </a:r>
            <a:br>
              <a:rPr lang="en" sz="1600">
                <a:solidFill>
                  <a:srgbClr val="0C0C0C"/>
                </a:solidFill>
                <a:latin typeface="Calibri"/>
                <a:ea typeface="Calibri"/>
                <a:cs typeface="Calibri"/>
                <a:sym typeface="Calibri"/>
              </a:rPr>
            </a:br>
            <a:endParaRPr sz="16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 sz="1800">
                <a:solidFill>
                  <a:srgbClr val="0C0C0C"/>
                </a:solidFill>
                <a:latin typeface="Calibri"/>
                <a:ea typeface="Calibri"/>
                <a:cs typeface="Calibri"/>
                <a:sym typeface="Calibri"/>
              </a:rPr>
              <a:t>In order to remain </a:t>
            </a:r>
            <a:r>
              <a:rPr lang="en" sz="1800" b="1">
                <a:solidFill>
                  <a:srgbClr val="0C0C0C"/>
                </a:solidFill>
                <a:latin typeface="Calibri"/>
                <a:ea typeface="Calibri"/>
                <a:cs typeface="Calibri"/>
                <a:sym typeface="Calibri"/>
              </a:rPr>
              <a:t>numerically stable</a:t>
            </a:r>
            <a:r>
              <a:rPr lang="en" sz="1800">
                <a:solidFill>
                  <a:srgbClr val="0C0C0C"/>
                </a:solidFill>
                <a:latin typeface="Calibri"/>
                <a:ea typeface="Calibri"/>
                <a:cs typeface="Calibri"/>
                <a:sym typeface="Calibri"/>
              </a:rPr>
              <a:t> when integrated using a locally linear assumption (Crank-Nicholson method), Noah-LSM uses</a:t>
            </a:r>
            <a:r>
              <a:rPr lang="en" sz="1800" b="1">
                <a:solidFill>
                  <a:srgbClr val="0C0C0C"/>
                </a:solidFill>
                <a:latin typeface="Calibri"/>
                <a:ea typeface="Calibri"/>
                <a:cs typeface="Calibri"/>
                <a:sym typeface="Calibri"/>
              </a:rPr>
              <a:t> 15 min timesteps</a:t>
            </a:r>
            <a:r>
              <a:rPr lang="en" sz="1800">
                <a:solidFill>
                  <a:srgbClr val="0C0C0C"/>
                </a:solidFill>
                <a:latin typeface="Calibri"/>
                <a:ea typeface="Calibri"/>
                <a:cs typeface="Calibri"/>
                <a:sym typeface="Calibri"/>
              </a:rPr>
              <a:t>, which are aggregated to 1 hour.</a:t>
            </a:r>
            <a:br>
              <a:rPr lang="en" sz="1800">
                <a:solidFill>
                  <a:srgbClr val="0C0C0C"/>
                </a:solidFill>
                <a:latin typeface="Calibri"/>
                <a:ea typeface="Calibri"/>
                <a:cs typeface="Calibri"/>
                <a:sym typeface="Calibri"/>
              </a:rPr>
            </a:br>
            <a:endParaRPr lang="en" sz="1800">
              <a:solidFill>
                <a:srgbClr val="0C0C0C"/>
              </a:solidFill>
              <a:latin typeface="Calibri"/>
              <a:ea typeface="Calibri"/>
              <a:cs typeface="Calibri"/>
              <a:sym typeface="Calibri"/>
            </a:endParaRPr>
          </a:p>
          <a:p>
            <a:pPr marL="285750" lvl="0" indent="-285750" algn="l" rtl="0">
              <a:lnSpc>
                <a:spcPct val="80000"/>
              </a:lnSpc>
              <a:spcBef>
                <a:spcPts val="0"/>
              </a:spcBef>
              <a:spcAft>
                <a:spcPts val="0"/>
              </a:spcAft>
              <a:buFont typeface="Arial" panose="020B0604020202020204" pitchFamily="34" charset="0"/>
              <a:buChar char="•"/>
            </a:pPr>
            <a:r>
              <a:rPr lang="en" sz="1600">
                <a:solidFill>
                  <a:srgbClr val="0C0C0C"/>
                </a:solidFill>
                <a:latin typeface="Calibri"/>
                <a:ea typeface="Calibri"/>
                <a:cs typeface="Calibri"/>
                <a:sym typeface="Calibri"/>
              </a:rPr>
              <a:t>Much compute goes to estimating the highly nonlinear function with small linear segments.</a:t>
            </a:r>
          </a:p>
          <a:p>
            <a:pPr lvl="0" algn="l" rtl="0">
              <a:lnSpc>
                <a:spcPct val="80000"/>
              </a:lnSpc>
              <a:spcBef>
                <a:spcPts val="0"/>
              </a:spcBef>
              <a:spcAft>
                <a:spcPts val="0"/>
              </a:spcAft>
            </a:pPr>
            <a:endParaRPr lang="en" sz="1800">
              <a:solidFill>
                <a:srgbClr val="0C0C0C"/>
              </a:solidFill>
              <a:latin typeface="Calibri"/>
              <a:ea typeface="Calibri"/>
              <a:cs typeface="Calibri"/>
              <a:sym typeface="Calibri"/>
            </a:endParaRPr>
          </a:p>
          <a:p>
            <a:pPr lvl="0" algn="l" rtl="0">
              <a:lnSpc>
                <a:spcPct val="80000"/>
              </a:lnSpc>
              <a:spcBef>
                <a:spcPts val="0"/>
              </a:spcBef>
              <a:spcAft>
                <a:spcPts val="0"/>
              </a:spcAft>
            </a:pPr>
            <a:r>
              <a:rPr lang="en" sz="1800" b="1">
                <a:solidFill>
                  <a:srgbClr val="0C0C0C"/>
                </a:solidFill>
                <a:latin typeface="Calibri"/>
                <a:ea typeface="Calibri"/>
                <a:cs typeface="Calibri"/>
                <a:sym typeface="Calibri"/>
              </a:rPr>
              <a:t>Advantage</a:t>
            </a:r>
            <a:r>
              <a:rPr lang="en" sz="1800">
                <a:solidFill>
                  <a:srgbClr val="0C0C0C"/>
                </a:solidFill>
                <a:latin typeface="Calibri"/>
                <a:ea typeface="Calibri"/>
                <a:cs typeface="Calibri"/>
                <a:sym typeface="Calibri"/>
              </a:rPr>
              <a:t>: Explicit knowledge and control of the model’s processes</a:t>
            </a:r>
          </a:p>
          <a:p>
            <a:pPr lvl="0" algn="l" rtl="0">
              <a:lnSpc>
                <a:spcPct val="80000"/>
              </a:lnSpc>
              <a:spcBef>
                <a:spcPts val="0"/>
              </a:spcBef>
              <a:spcAft>
                <a:spcPts val="0"/>
              </a:spcAft>
            </a:pPr>
            <a:endParaRPr lang="en" sz="1800" b="1">
              <a:solidFill>
                <a:srgbClr val="0C0C0C"/>
              </a:solidFill>
              <a:latin typeface="Calibri"/>
              <a:ea typeface="Calibri"/>
              <a:cs typeface="Calibri"/>
              <a:sym typeface="Calibri"/>
            </a:endParaRPr>
          </a:p>
          <a:p>
            <a:pPr lvl="0" algn="l" rtl="0">
              <a:lnSpc>
                <a:spcPct val="80000"/>
              </a:lnSpc>
              <a:spcBef>
                <a:spcPts val="0"/>
              </a:spcBef>
              <a:spcAft>
                <a:spcPts val="0"/>
              </a:spcAft>
            </a:pPr>
            <a:r>
              <a:rPr lang="en" sz="1800" b="1">
                <a:solidFill>
                  <a:srgbClr val="0C0C0C"/>
                </a:solidFill>
                <a:latin typeface="Calibri"/>
                <a:ea typeface="Calibri"/>
                <a:cs typeface="Calibri"/>
                <a:sym typeface="Calibri"/>
              </a:rPr>
              <a:t>Disadvantage</a:t>
            </a:r>
            <a:r>
              <a:rPr lang="en" sz="1800">
                <a:solidFill>
                  <a:srgbClr val="0C0C0C"/>
                </a:solidFill>
                <a:latin typeface="Calibri"/>
                <a:ea typeface="Calibri"/>
                <a:cs typeface="Calibri"/>
                <a:sym typeface="Calibri"/>
              </a:rPr>
              <a:t>: Complex and inflexible, manually tuned to a relatively small subset of data using discrete parameterization schemes.</a:t>
            </a:r>
            <a:endParaRPr lang="en" sz="1800" b="1">
              <a:solidFill>
                <a:srgbClr val="0C0C0C"/>
              </a:solidFill>
              <a:latin typeface="Calibri"/>
              <a:ea typeface="Calibri"/>
              <a:cs typeface="Calibri"/>
              <a:sym typeface="Calibri"/>
            </a:endParaRPr>
          </a:p>
          <a:p>
            <a:pPr marL="146050" lvl="0" algn="l" rtl="0">
              <a:lnSpc>
                <a:spcPct val="80000"/>
              </a:lnSpc>
              <a:spcBef>
                <a:spcPts val="0"/>
              </a:spcBef>
              <a:spcAft>
                <a:spcPts val="0"/>
              </a:spcAft>
              <a:buClr>
                <a:srgbClr val="0C0C0C"/>
              </a:buClr>
              <a:buSzPts val="1300"/>
            </a:pPr>
            <a:endParaRPr lang="en" sz="1800">
              <a:solidFill>
                <a:srgbClr val="0C0C0C"/>
              </a:solidFill>
              <a:latin typeface="Calibri"/>
              <a:ea typeface="Calibri"/>
              <a:cs typeface="Calibri"/>
              <a:sym typeface="Calibri"/>
            </a:endParaRPr>
          </a:p>
        </p:txBody>
      </p:sp>
      <p:sp>
        <p:nvSpPr>
          <p:cNvPr id="183" name="Google Shape;183;p16"/>
          <p:cNvSpPr txBox="1"/>
          <p:nvPr/>
        </p:nvSpPr>
        <p:spPr>
          <a:xfrm>
            <a:off x="5900400" y="3281657"/>
            <a:ext cx="3243600" cy="4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C0C0C"/>
                </a:solidFill>
                <a:highlight>
                  <a:schemeClr val="lt1"/>
                </a:highlight>
                <a:latin typeface="Calibri"/>
                <a:ea typeface="Calibri"/>
                <a:cs typeface="Calibri"/>
                <a:sym typeface="Calibri"/>
              </a:rPr>
              <a:t>Self-cycling numerical model schematic</a:t>
            </a:r>
            <a:endParaRPr b="1">
              <a:solidFill>
                <a:srgbClr val="0C0C0C"/>
              </a:solidFill>
              <a:highlight>
                <a:schemeClr val="lt1"/>
              </a:highlight>
              <a:latin typeface="Calibri"/>
              <a:ea typeface="Calibri"/>
              <a:cs typeface="Calibri"/>
              <a:sym typeface="Calibri"/>
            </a:endParaRPr>
          </a:p>
        </p:txBody>
      </p:sp>
      <p:sp>
        <p:nvSpPr>
          <p:cNvPr id="2" name="Google Shape;272;p17">
            <a:extLst>
              <a:ext uri="{FF2B5EF4-FFF2-40B4-BE49-F238E27FC236}">
                <a16:creationId xmlns:a16="http://schemas.microsoft.com/office/drawing/2014/main" id="{88B445E5-F124-0CCE-5DAD-91C9EED36F23}"/>
              </a:ext>
            </a:extLst>
          </p:cNvPr>
          <p:cNvSpPr/>
          <p:nvPr/>
        </p:nvSpPr>
        <p:spPr>
          <a:xfrm>
            <a:off x="6207060" y="1140294"/>
            <a:ext cx="2659800" cy="218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273;p17">
            <a:extLst>
              <a:ext uri="{FF2B5EF4-FFF2-40B4-BE49-F238E27FC236}">
                <a16:creationId xmlns:a16="http://schemas.microsoft.com/office/drawing/2014/main" id="{5AC350CE-6B25-4468-C87D-8A39F82B24C7}"/>
              </a:ext>
            </a:extLst>
          </p:cNvPr>
          <p:cNvSpPr/>
          <p:nvPr/>
        </p:nvSpPr>
        <p:spPr>
          <a:xfrm>
            <a:off x="7165577" y="2548830"/>
            <a:ext cx="546600" cy="585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274;p17">
            <a:extLst>
              <a:ext uri="{FF2B5EF4-FFF2-40B4-BE49-F238E27FC236}">
                <a16:creationId xmlns:a16="http://schemas.microsoft.com/office/drawing/2014/main" id="{30B07D7A-0F8A-ED74-2754-0A39686CBF8B}"/>
              </a:ext>
            </a:extLst>
          </p:cNvPr>
          <p:cNvSpPr/>
          <p:nvPr/>
        </p:nvSpPr>
        <p:spPr>
          <a:xfrm>
            <a:off x="7165577" y="2179291"/>
            <a:ext cx="546600" cy="321300"/>
          </a:xfrm>
          <a:prstGeom prst="bracketPair">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75;p17">
            <a:extLst>
              <a:ext uri="{FF2B5EF4-FFF2-40B4-BE49-F238E27FC236}">
                <a16:creationId xmlns:a16="http://schemas.microsoft.com/office/drawing/2014/main" id="{A08EC851-F191-A9C8-FE3C-89316E36DFFD}"/>
              </a:ext>
            </a:extLst>
          </p:cNvPr>
          <p:cNvSpPr/>
          <p:nvPr/>
        </p:nvSpPr>
        <p:spPr>
          <a:xfrm>
            <a:off x="8147628" y="2548830"/>
            <a:ext cx="546600" cy="5859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76;p17">
            <a:extLst>
              <a:ext uri="{FF2B5EF4-FFF2-40B4-BE49-F238E27FC236}">
                <a16:creationId xmlns:a16="http://schemas.microsoft.com/office/drawing/2014/main" id="{748CBDCC-1996-E0F4-CE0D-668B0B83C1B5}"/>
              </a:ext>
            </a:extLst>
          </p:cNvPr>
          <p:cNvSpPr/>
          <p:nvPr/>
        </p:nvSpPr>
        <p:spPr>
          <a:xfrm>
            <a:off x="8147628" y="2179291"/>
            <a:ext cx="546600" cy="321300"/>
          </a:xfrm>
          <a:prstGeom prst="bracketPair">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77;p17">
            <a:extLst>
              <a:ext uri="{FF2B5EF4-FFF2-40B4-BE49-F238E27FC236}">
                <a16:creationId xmlns:a16="http://schemas.microsoft.com/office/drawing/2014/main" id="{0CF17EEC-5CB4-8E4D-C111-72B02868F79A}"/>
              </a:ext>
            </a:extLst>
          </p:cNvPr>
          <p:cNvSpPr/>
          <p:nvPr/>
        </p:nvSpPr>
        <p:spPr>
          <a:xfrm>
            <a:off x="6351325" y="2230344"/>
            <a:ext cx="546600" cy="904200"/>
          </a:xfrm>
          <a:prstGeom prst="bracketPair">
            <a:avLst/>
          </a:prstGeom>
          <a:noFill/>
          <a:ln w="2857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78;p17">
            <a:extLst>
              <a:ext uri="{FF2B5EF4-FFF2-40B4-BE49-F238E27FC236}">
                <a16:creationId xmlns:a16="http://schemas.microsoft.com/office/drawing/2014/main" id="{5B1785FC-54FF-7875-27FF-D059F7491CFE}"/>
              </a:ext>
            </a:extLst>
          </p:cNvPr>
          <p:cNvSpPr/>
          <p:nvPr/>
        </p:nvSpPr>
        <p:spPr>
          <a:xfrm>
            <a:off x="6431462" y="1566248"/>
            <a:ext cx="386100" cy="488400"/>
          </a:xfrm>
          <a:prstGeom prst="roundRect">
            <a:avLst>
              <a:gd name="adj" fmla="val 16667"/>
            </a:avLst>
          </a:prstGeom>
          <a:solidFill>
            <a:srgbClr val="E06666"/>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A</a:t>
            </a:r>
            <a:endParaRPr/>
          </a:p>
        </p:txBody>
      </p:sp>
      <p:sp>
        <p:nvSpPr>
          <p:cNvPr id="9" name="Google Shape;279;p17">
            <a:extLst>
              <a:ext uri="{FF2B5EF4-FFF2-40B4-BE49-F238E27FC236}">
                <a16:creationId xmlns:a16="http://schemas.microsoft.com/office/drawing/2014/main" id="{7EAEA9C5-4D7B-722D-C871-30E2EB4986EE}"/>
              </a:ext>
            </a:extLst>
          </p:cNvPr>
          <p:cNvSpPr/>
          <p:nvPr/>
        </p:nvSpPr>
        <p:spPr>
          <a:xfrm>
            <a:off x="7206439" y="1566248"/>
            <a:ext cx="386100" cy="488400"/>
          </a:xfrm>
          <a:prstGeom prst="roundRect">
            <a:avLst>
              <a:gd name="adj" fmla="val 16667"/>
            </a:avLst>
          </a:prstGeom>
          <a:solidFill>
            <a:srgbClr val="E06666"/>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A</a:t>
            </a:r>
            <a:endParaRPr/>
          </a:p>
        </p:txBody>
      </p:sp>
      <p:sp>
        <p:nvSpPr>
          <p:cNvPr id="10" name="Google Shape;280;p17">
            <a:extLst>
              <a:ext uri="{FF2B5EF4-FFF2-40B4-BE49-F238E27FC236}">
                <a16:creationId xmlns:a16="http://schemas.microsoft.com/office/drawing/2014/main" id="{FB3718F1-22C9-15B5-B3C0-3712063D3624}"/>
              </a:ext>
            </a:extLst>
          </p:cNvPr>
          <p:cNvSpPr/>
          <p:nvPr/>
        </p:nvSpPr>
        <p:spPr>
          <a:xfrm>
            <a:off x="8217637" y="1566242"/>
            <a:ext cx="386100" cy="488400"/>
          </a:xfrm>
          <a:prstGeom prst="roundRect">
            <a:avLst>
              <a:gd name="adj" fmla="val 16667"/>
            </a:avLst>
          </a:prstGeom>
          <a:solidFill>
            <a:srgbClr val="E06666"/>
          </a:solid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rgbClr val="000000"/>
                </a:solidFill>
              </a:rPr>
              <a:t>A</a:t>
            </a:r>
            <a:endParaRPr/>
          </a:p>
        </p:txBody>
      </p:sp>
      <p:pic>
        <p:nvPicPr>
          <p:cNvPr id="11" name="Google Shape;281;p17">
            <a:extLst>
              <a:ext uri="{FF2B5EF4-FFF2-40B4-BE49-F238E27FC236}">
                <a16:creationId xmlns:a16="http://schemas.microsoft.com/office/drawing/2014/main" id="{3CC57412-DB71-971C-FA11-1DF4CDB52482}"/>
              </a:ext>
            </a:extLst>
          </p:cNvPr>
          <p:cNvPicPr preferRelativeResize="0"/>
          <p:nvPr/>
        </p:nvPicPr>
        <p:blipFill>
          <a:blip r:embed="rId3">
            <a:alphaModFix/>
          </a:blip>
          <a:stretch>
            <a:fillRect/>
          </a:stretch>
        </p:blipFill>
        <p:spPr>
          <a:xfrm>
            <a:off x="6463211" y="2468803"/>
            <a:ext cx="240269" cy="353495"/>
          </a:xfrm>
          <a:prstGeom prst="rect">
            <a:avLst/>
          </a:prstGeom>
          <a:noFill/>
          <a:ln>
            <a:noFill/>
          </a:ln>
        </p:spPr>
      </p:pic>
      <p:pic>
        <p:nvPicPr>
          <p:cNvPr id="12" name="Google Shape;282;p17">
            <a:extLst>
              <a:ext uri="{FF2B5EF4-FFF2-40B4-BE49-F238E27FC236}">
                <a16:creationId xmlns:a16="http://schemas.microsoft.com/office/drawing/2014/main" id="{8E5363E0-EBF9-2951-6721-0948D2EEC01E}"/>
              </a:ext>
            </a:extLst>
          </p:cNvPr>
          <p:cNvPicPr preferRelativeResize="0"/>
          <p:nvPr/>
        </p:nvPicPr>
        <p:blipFill>
          <a:blip r:embed="rId4">
            <a:alphaModFix/>
          </a:blip>
          <a:stretch>
            <a:fillRect/>
          </a:stretch>
        </p:blipFill>
        <p:spPr>
          <a:xfrm>
            <a:off x="6443980" y="2161524"/>
            <a:ext cx="278727" cy="305096"/>
          </a:xfrm>
          <a:prstGeom prst="rect">
            <a:avLst/>
          </a:prstGeom>
          <a:noFill/>
          <a:ln>
            <a:noFill/>
          </a:ln>
        </p:spPr>
      </p:pic>
      <p:pic>
        <p:nvPicPr>
          <p:cNvPr id="13" name="Google Shape;283;p17">
            <a:extLst>
              <a:ext uri="{FF2B5EF4-FFF2-40B4-BE49-F238E27FC236}">
                <a16:creationId xmlns:a16="http://schemas.microsoft.com/office/drawing/2014/main" id="{DB30C857-838A-59BC-207C-A197F1436BF8}"/>
              </a:ext>
            </a:extLst>
          </p:cNvPr>
          <p:cNvPicPr preferRelativeResize="0"/>
          <p:nvPr/>
        </p:nvPicPr>
        <p:blipFill>
          <a:blip r:embed="rId5">
            <a:alphaModFix/>
          </a:blip>
          <a:stretch>
            <a:fillRect/>
          </a:stretch>
        </p:blipFill>
        <p:spPr>
          <a:xfrm>
            <a:off x="6472880" y="2835979"/>
            <a:ext cx="220937" cy="356256"/>
          </a:xfrm>
          <a:prstGeom prst="rect">
            <a:avLst/>
          </a:prstGeom>
          <a:noFill/>
          <a:ln>
            <a:noFill/>
          </a:ln>
        </p:spPr>
      </p:pic>
      <p:sp>
        <p:nvSpPr>
          <p:cNvPr id="14" name="Google Shape;284;p17">
            <a:extLst>
              <a:ext uri="{FF2B5EF4-FFF2-40B4-BE49-F238E27FC236}">
                <a16:creationId xmlns:a16="http://schemas.microsoft.com/office/drawing/2014/main" id="{9242F38E-9921-BA98-4B3D-B8F635D97BDF}"/>
              </a:ext>
            </a:extLst>
          </p:cNvPr>
          <p:cNvSpPr txBox="1"/>
          <p:nvPr/>
        </p:nvSpPr>
        <p:spPr>
          <a:xfrm>
            <a:off x="6599598" y="2278360"/>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-1</a:t>
            </a:r>
            <a:endParaRPr sz="1200">
              <a:solidFill>
                <a:srgbClr val="000000"/>
              </a:solidFill>
              <a:latin typeface="Calibri"/>
              <a:ea typeface="Calibri"/>
              <a:cs typeface="Calibri"/>
              <a:sym typeface="Calibri"/>
            </a:endParaRPr>
          </a:p>
        </p:txBody>
      </p:sp>
      <p:sp>
        <p:nvSpPr>
          <p:cNvPr id="15" name="Google Shape;285;p17">
            <a:extLst>
              <a:ext uri="{FF2B5EF4-FFF2-40B4-BE49-F238E27FC236}">
                <a16:creationId xmlns:a16="http://schemas.microsoft.com/office/drawing/2014/main" id="{F92ED67B-6E36-91FF-B154-9ABFF9606E57}"/>
              </a:ext>
            </a:extLst>
          </p:cNvPr>
          <p:cNvSpPr txBox="1"/>
          <p:nvPr/>
        </p:nvSpPr>
        <p:spPr>
          <a:xfrm>
            <a:off x="6599598" y="2619973"/>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-1</a:t>
            </a:r>
            <a:endParaRPr sz="1200">
              <a:solidFill>
                <a:srgbClr val="000000"/>
              </a:solidFill>
              <a:latin typeface="Calibri"/>
              <a:ea typeface="Calibri"/>
              <a:cs typeface="Calibri"/>
              <a:sym typeface="Calibri"/>
            </a:endParaRPr>
          </a:p>
        </p:txBody>
      </p:sp>
      <p:pic>
        <p:nvPicPr>
          <p:cNvPr id="16" name="Google Shape;286;p17">
            <a:extLst>
              <a:ext uri="{FF2B5EF4-FFF2-40B4-BE49-F238E27FC236}">
                <a16:creationId xmlns:a16="http://schemas.microsoft.com/office/drawing/2014/main" id="{4B8813E2-FDA7-1066-23DC-47E72B655C2F}"/>
              </a:ext>
            </a:extLst>
          </p:cNvPr>
          <p:cNvPicPr preferRelativeResize="0"/>
          <p:nvPr/>
        </p:nvPicPr>
        <p:blipFill>
          <a:blip r:embed="rId3">
            <a:alphaModFix/>
          </a:blip>
          <a:stretch>
            <a:fillRect/>
          </a:stretch>
        </p:blipFill>
        <p:spPr>
          <a:xfrm>
            <a:off x="7277464" y="2468803"/>
            <a:ext cx="240269" cy="353495"/>
          </a:xfrm>
          <a:prstGeom prst="rect">
            <a:avLst/>
          </a:prstGeom>
          <a:noFill/>
          <a:ln>
            <a:noFill/>
          </a:ln>
        </p:spPr>
      </p:pic>
      <p:pic>
        <p:nvPicPr>
          <p:cNvPr id="17" name="Google Shape;287;p17">
            <a:extLst>
              <a:ext uri="{FF2B5EF4-FFF2-40B4-BE49-F238E27FC236}">
                <a16:creationId xmlns:a16="http://schemas.microsoft.com/office/drawing/2014/main" id="{6A3D62EF-B62D-2F4E-14B7-3845204EC4EE}"/>
              </a:ext>
            </a:extLst>
          </p:cNvPr>
          <p:cNvPicPr preferRelativeResize="0"/>
          <p:nvPr/>
        </p:nvPicPr>
        <p:blipFill>
          <a:blip r:embed="rId4">
            <a:alphaModFix/>
          </a:blip>
          <a:stretch>
            <a:fillRect/>
          </a:stretch>
        </p:blipFill>
        <p:spPr>
          <a:xfrm>
            <a:off x="7258233" y="2161524"/>
            <a:ext cx="278727" cy="305096"/>
          </a:xfrm>
          <a:prstGeom prst="rect">
            <a:avLst/>
          </a:prstGeom>
          <a:noFill/>
          <a:ln>
            <a:noFill/>
          </a:ln>
        </p:spPr>
      </p:pic>
      <p:pic>
        <p:nvPicPr>
          <p:cNvPr id="18" name="Google Shape;288;p17">
            <a:extLst>
              <a:ext uri="{FF2B5EF4-FFF2-40B4-BE49-F238E27FC236}">
                <a16:creationId xmlns:a16="http://schemas.microsoft.com/office/drawing/2014/main" id="{7BEC3F1E-BE89-6F46-DFAE-6CB6776AD2A8}"/>
              </a:ext>
            </a:extLst>
          </p:cNvPr>
          <p:cNvPicPr preferRelativeResize="0"/>
          <p:nvPr/>
        </p:nvPicPr>
        <p:blipFill>
          <a:blip r:embed="rId5">
            <a:alphaModFix/>
          </a:blip>
          <a:stretch>
            <a:fillRect/>
          </a:stretch>
        </p:blipFill>
        <p:spPr>
          <a:xfrm>
            <a:off x="7287133" y="2835979"/>
            <a:ext cx="220937" cy="356256"/>
          </a:xfrm>
          <a:prstGeom prst="rect">
            <a:avLst/>
          </a:prstGeom>
          <a:noFill/>
          <a:ln>
            <a:noFill/>
          </a:ln>
        </p:spPr>
      </p:pic>
      <p:sp>
        <p:nvSpPr>
          <p:cNvPr id="19" name="Google Shape;289;p17">
            <a:extLst>
              <a:ext uri="{FF2B5EF4-FFF2-40B4-BE49-F238E27FC236}">
                <a16:creationId xmlns:a16="http://schemas.microsoft.com/office/drawing/2014/main" id="{CE3A84FE-A5D9-E602-D922-09D4D2FD571B}"/>
              </a:ext>
            </a:extLst>
          </p:cNvPr>
          <p:cNvSpPr txBox="1"/>
          <p:nvPr/>
        </p:nvSpPr>
        <p:spPr>
          <a:xfrm>
            <a:off x="7413851" y="2278360"/>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0</a:t>
            </a:r>
            <a:endParaRPr sz="1200">
              <a:solidFill>
                <a:srgbClr val="000000"/>
              </a:solidFill>
              <a:latin typeface="Calibri"/>
              <a:ea typeface="Calibri"/>
              <a:cs typeface="Calibri"/>
              <a:sym typeface="Calibri"/>
            </a:endParaRPr>
          </a:p>
        </p:txBody>
      </p:sp>
      <p:sp>
        <p:nvSpPr>
          <p:cNvPr id="20" name="Google Shape;290;p17">
            <a:extLst>
              <a:ext uri="{FF2B5EF4-FFF2-40B4-BE49-F238E27FC236}">
                <a16:creationId xmlns:a16="http://schemas.microsoft.com/office/drawing/2014/main" id="{2FB162E6-D922-38CF-D958-9395C6480F9F}"/>
              </a:ext>
            </a:extLst>
          </p:cNvPr>
          <p:cNvSpPr txBox="1"/>
          <p:nvPr/>
        </p:nvSpPr>
        <p:spPr>
          <a:xfrm>
            <a:off x="7413851" y="2619973"/>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0</a:t>
            </a:r>
            <a:endParaRPr sz="1200">
              <a:solidFill>
                <a:srgbClr val="000000"/>
              </a:solidFill>
              <a:latin typeface="Calibri"/>
              <a:ea typeface="Calibri"/>
              <a:cs typeface="Calibri"/>
              <a:sym typeface="Calibri"/>
            </a:endParaRPr>
          </a:p>
        </p:txBody>
      </p:sp>
      <p:pic>
        <p:nvPicPr>
          <p:cNvPr id="21" name="Google Shape;291;p17">
            <a:extLst>
              <a:ext uri="{FF2B5EF4-FFF2-40B4-BE49-F238E27FC236}">
                <a16:creationId xmlns:a16="http://schemas.microsoft.com/office/drawing/2014/main" id="{18C92700-48E3-6E40-12E3-B46D5A39CA7E}"/>
              </a:ext>
            </a:extLst>
          </p:cNvPr>
          <p:cNvPicPr preferRelativeResize="0"/>
          <p:nvPr/>
        </p:nvPicPr>
        <p:blipFill>
          <a:blip r:embed="rId3">
            <a:alphaModFix/>
          </a:blip>
          <a:stretch>
            <a:fillRect/>
          </a:stretch>
        </p:blipFill>
        <p:spPr>
          <a:xfrm>
            <a:off x="8210973" y="2468803"/>
            <a:ext cx="240269" cy="353495"/>
          </a:xfrm>
          <a:prstGeom prst="rect">
            <a:avLst/>
          </a:prstGeom>
          <a:noFill/>
          <a:ln>
            <a:noFill/>
          </a:ln>
        </p:spPr>
      </p:pic>
      <p:pic>
        <p:nvPicPr>
          <p:cNvPr id="22" name="Google Shape;292;p17">
            <a:extLst>
              <a:ext uri="{FF2B5EF4-FFF2-40B4-BE49-F238E27FC236}">
                <a16:creationId xmlns:a16="http://schemas.microsoft.com/office/drawing/2014/main" id="{D3F1726D-606C-20DA-5F38-342F0E9559E6}"/>
              </a:ext>
            </a:extLst>
          </p:cNvPr>
          <p:cNvPicPr preferRelativeResize="0"/>
          <p:nvPr/>
        </p:nvPicPr>
        <p:blipFill>
          <a:blip r:embed="rId4">
            <a:alphaModFix/>
          </a:blip>
          <a:stretch>
            <a:fillRect/>
          </a:stretch>
        </p:blipFill>
        <p:spPr>
          <a:xfrm>
            <a:off x="8191742" y="2161524"/>
            <a:ext cx="278727" cy="305096"/>
          </a:xfrm>
          <a:prstGeom prst="rect">
            <a:avLst/>
          </a:prstGeom>
          <a:noFill/>
          <a:ln>
            <a:noFill/>
          </a:ln>
        </p:spPr>
      </p:pic>
      <p:pic>
        <p:nvPicPr>
          <p:cNvPr id="23" name="Google Shape;293;p17">
            <a:extLst>
              <a:ext uri="{FF2B5EF4-FFF2-40B4-BE49-F238E27FC236}">
                <a16:creationId xmlns:a16="http://schemas.microsoft.com/office/drawing/2014/main" id="{7857CE4C-2EA7-8CB1-9B2F-6DFFECDDF45A}"/>
              </a:ext>
            </a:extLst>
          </p:cNvPr>
          <p:cNvPicPr preferRelativeResize="0"/>
          <p:nvPr/>
        </p:nvPicPr>
        <p:blipFill>
          <a:blip r:embed="rId5">
            <a:alphaModFix/>
          </a:blip>
          <a:stretch>
            <a:fillRect/>
          </a:stretch>
        </p:blipFill>
        <p:spPr>
          <a:xfrm>
            <a:off x="8220642" y="2835979"/>
            <a:ext cx="220937" cy="356256"/>
          </a:xfrm>
          <a:prstGeom prst="rect">
            <a:avLst/>
          </a:prstGeom>
          <a:noFill/>
          <a:ln>
            <a:noFill/>
          </a:ln>
        </p:spPr>
      </p:pic>
      <p:sp>
        <p:nvSpPr>
          <p:cNvPr id="24" name="Google Shape;294;p17">
            <a:extLst>
              <a:ext uri="{FF2B5EF4-FFF2-40B4-BE49-F238E27FC236}">
                <a16:creationId xmlns:a16="http://schemas.microsoft.com/office/drawing/2014/main" id="{BF76BFB5-53A8-FC5F-482D-3361FF1E6CAA}"/>
              </a:ext>
            </a:extLst>
          </p:cNvPr>
          <p:cNvSpPr txBox="1"/>
          <p:nvPr/>
        </p:nvSpPr>
        <p:spPr>
          <a:xfrm>
            <a:off x="8347348" y="2278356"/>
            <a:ext cx="386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00"/>
                </a:solidFill>
                <a:latin typeface="Calibri"/>
                <a:ea typeface="Calibri"/>
                <a:cs typeface="Calibri"/>
                <a:sym typeface="Calibri"/>
              </a:rPr>
              <a:t>H-2</a:t>
            </a:r>
            <a:endParaRPr sz="1000">
              <a:solidFill>
                <a:srgbClr val="000000"/>
              </a:solidFill>
              <a:latin typeface="Calibri"/>
              <a:ea typeface="Calibri"/>
              <a:cs typeface="Calibri"/>
              <a:sym typeface="Calibri"/>
            </a:endParaRPr>
          </a:p>
        </p:txBody>
      </p:sp>
      <p:sp>
        <p:nvSpPr>
          <p:cNvPr id="25" name="Google Shape;295;p17">
            <a:extLst>
              <a:ext uri="{FF2B5EF4-FFF2-40B4-BE49-F238E27FC236}">
                <a16:creationId xmlns:a16="http://schemas.microsoft.com/office/drawing/2014/main" id="{D13FDEBE-7A36-5A8A-287F-CD2128B3F862}"/>
              </a:ext>
            </a:extLst>
          </p:cNvPr>
          <p:cNvSpPr txBox="1"/>
          <p:nvPr/>
        </p:nvSpPr>
        <p:spPr>
          <a:xfrm>
            <a:off x="8347348" y="2632126"/>
            <a:ext cx="386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00"/>
                </a:solidFill>
                <a:latin typeface="Calibri"/>
                <a:ea typeface="Calibri"/>
                <a:cs typeface="Calibri"/>
                <a:sym typeface="Calibri"/>
              </a:rPr>
              <a:t>H-2</a:t>
            </a:r>
            <a:endParaRPr sz="1000">
              <a:solidFill>
                <a:srgbClr val="000000"/>
              </a:solidFill>
              <a:latin typeface="Calibri"/>
              <a:ea typeface="Calibri"/>
              <a:cs typeface="Calibri"/>
              <a:sym typeface="Calibri"/>
            </a:endParaRPr>
          </a:p>
        </p:txBody>
      </p:sp>
      <p:cxnSp>
        <p:nvCxnSpPr>
          <p:cNvPr id="26" name="Google Shape;296;p17">
            <a:extLst>
              <a:ext uri="{FF2B5EF4-FFF2-40B4-BE49-F238E27FC236}">
                <a16:creationId xmlns:a16="http://schemas.microsoft.com/office/drawing/2014/main" id="{AFC9373D-7148-8E26-E568-0FAD765584AA}"/>
              </a:ext>
            </a:extLst>
          </p:cNvPr>
          <p:cNvCxnSpPr>
            <a:cxnSpLocks/>
          </p:cNvCxnSpPr>
          <p:nvPr/>
        </p:nvCxnSpPr>
        <p:spPr>
          <a:xfrm>
            <a:off x="6984907" y="2339918"/>
            <a:ext cx="186300" cy="0"/>
          </a:xfrm>
          <a:prstGeom prst="straightConnector1">
            <a:avLst/>
          </a:prstGeom>
          <a:noFill/>
          <a:ln w="28575" cap="flat" cmpd="sng">
            <a:solidFill>
              <a:srgbClr val="E06666"/>
            </a:solidFill>
            <a:prstDash val="solid"/>
            <a:round/>
            <a:headEnd type="none" w="med" len="med"/>
            <a:tailEnd type="triangle" w="med" len="med"/>
          </a:ln>
        </p:spPr>
      </p:cxnSp>
      <p:cxnSp>
        <p:nvCxnSpPr>
          <p:cNvPr id="27" name="Google Shape;297;p17">
            <a:extLst>
              <a:ext uri="{FF2B5EF4-FFF2-40B4-BE49-F238E27FC236}">
                <a16:creationId xmlns:a16="http://schemas.microsoft.com/office/drawing/2014/main" id="{E15FF9DB-AAFB-9B60-8698-ABEC67A21A55}"/>
              </a:ext>
            </a:extLst>
          </p:cNvPr>
          <p:cNvCxnSpPr>
            <a:cxnSpLocks/>
          </p:cNvCxnSpPr>
          <p:nvPr/>
        </p:nvCxnSpPr>
        <p:spPr>
          <a:xfrm>
            <a:off x="7752749" y="2348541"/>
            <a:ext cx="261467" cy="0"/>
          </a:xfrm>
          <a:prstGeom prst="straightConnector1">
            <a:avLst/>
          </a:prstGeom>
          <a:noFill/>
          <a:ln w="28575" cap="flat" cmpd="sng">
            <a:solidFill>
              <a:srgbClr val="E06666"/>
            </a:solidFill>
            <a:prstDash val="dot"/>
            <a:round/>
            <a:headEnd type="none" w="med" len="med"/>
            <a:tailEnd type="none" w="med" len="med"/>
          </a:ln>
        </p:spPr>
      </p:cxnSp>
      <p:cxnSp>
        <p:nvCxnSpPr>
          <p:cNvPr id="28" name="Google Shape;298;p17">
            <a:extLst>
              <a:ext uri="{FF2B5EF4-FFF2-40B4-BE49-F238E27FC236}">
                <a16:creationId xmlns:a16="http://schemas.microsoft.com/office/drawing/2014/main" id="{D9E20981-B261-66C8-3AB7-47157FA6A5CC}"/>
              </a:ext>
            </a:extLst>
          </p:cNvPr>
          <p:cNvCxnSpPr>
            <a:cxnSpLocks/>
          </p:cNvCxnSpPr>
          <p:nvPr/>
        </p:nvCxnSpPr>
        <p:spPr>
          <a:xfrm>
            <a:off x="7980823" y="2353687"/>
            <a:ext cx="159739" cy="0"/>
          </a:xfrm>
          <a:prstGeom prst="straightConnector1">
            <a:avLst/>
          </a:prstGeom>
          <a:noFill/>
          <a:ln w="28575" cap="flat" cmpd="sng">
            <a:solidFill>
              <a:srgbClr val="E06666"/>
            </a:solidFill>
            <a:prstDash val="solid"/>
            <a:round/>
            <a:headEnd type="none" w="med" len="med"/>
            <a:tailEnd type="triangle" w="med" len="med"/>
          </a:ln>
        </p:spPr>
      </p:cxnSp>
      <p:pic>
        <p:nvPicPr>
          <p:cNvPr id="29" name="Google Shape;299;p17">
            <a:extLst>
              <a:ext uri="{FF2B5EF4-FFF2-40B4-BE49-F238E27FC236}">
                <a16:creationId xmlns:a16="http://schemas.microsoft.com/office/drawing/2014/main" id="{E5276837-8428-9C97-C6B3-14AFA1D34ECE}"/>
              </a:ext>
            </a:extLst>
          </p:cNvPr>
          <p:cNvPicPr preferRelativeResize="0"/>
          <p:nvPr/>
        </p:nvPicPr>
        <p:blipFill>
          <a:blip r:embed="rId4">
            <a:alphaModFix/>
          </a:blip>
          <a:stretch>
            <a:fillRect/>
          </a:stretch>
        </p:blipFill>
        <p:spPr>
          <a:xfrm>
            <a:off x="6454510" y="1212067"/>
            <a:ext cx="278727" cy="305096"/>
          </a:xfrm>
          <a:prstGeom prst="rect">
            <a:avLst/>
          </a:prstGeom>
          <a:noFill/>
          <a:ln>
            <a:noFill/>
          </a:ln>
        </p:spPr>
      </p:pic>
      <p:sp>
        <p:nvSpPr>
          <p:cNvPr id="30" name="Google Shape;300;p17">
            <a:extLst>
              <a:ext uri="{FF2B5EF4-FFF2-40B4-BE49-F238E27FC236}">
                <a16:creationId xmlns:a16="http://schemas.microsoft.com/office/drawing/2014/main" id="{C011EAA3-8CAF-00E6-0D28-93F219DCE19B}"/>
              </a:ext>
            </a:extLst>
          </p:cNvPr>
          <p:cNvSpPr txBox="1"/>
          <p:nvPr/>
        </p:nvSpPr>
        <p:spPr>
          <a:xfrm>
            <a:off x="6618790" y="1328709"/>
            <a:ext cx="22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0</a:t>
            </a:r>
            <a:endParaRPr sz="1200">
              <a:solidFill>
                <a:srgbClr val="000000"/>
              </a:solidFill>
              <a:latin typeface="Calibri"/>
              <a:ea typeface="Calibri"/>
              <a:cs typeface="Calibri"/>
              <a:sym typeface="Calibri"/>
            </a:endParaRPr>
          </a:p>
        </p:txBody>
      </p:sp>
      <p:pic>
        <p:nvPicPr>
          <p:cNvPr id="31" name="Google Shape;301;p17">
            <a:extLst>
              <a:ext uri="{FF2B5EF4-FFF2-40B4-BE49-F238E27FC236}">
                <a16:creationId xmlns:a16="http://schemas.microsoft.com/office/drawing/2014/main" id="{D98619A5-74E0-10E4-EE2C-C5E483A2D7FC}"/>
              </a:ext>
            </a:extLst>
          </p:cNvPr>
          <p:cNvPicPr preferRelativeResize="0"/>
          <p:nvPr/>
        </p:nvPicPr>
        <p:blipFill>
          <a:blip r:embed="rId4">
            <a:alphaModFix/>
          </a:blip>
          <a:stretch>
            <a:fillRect/>
          </a:stretch>
        </p:blipFill>
        <p:spPr>
          <a:xfrm>
            <a:off x="7213688" y="1202014"/>
            <a:ext cx="278727" cy="305096"/>
          </a:xfrm>
          <a:prstGeom prst="rect">
            <a:avLst/>
          </a:prstGeom>
          <a:noFill/>
          <a:ln>
            <a:noFill/>
          </a:ln>
        </p:spPr>
      </p:pic>
      <p:pic>
        <p:nvPicPr>
          <p:cNvPr id="32" name="Google Shape;302;p17">
            <a:extLst>
              <a:ext uri="{FF2B5EF4-FFF2-40B4-BE49-F238E27FC236}">
                <a16:creationId xmlns:a16="http://schemas.microsoft.com/office/drawing/2014/main" id="{1FFD958C-6F57-5C1C-3A49-7A3116CF3521}"/>
              </a:ext>
            </a:extLst>
          </p:cNvPr>
          <p:cNvPicPr preferRelativeResize="0"/>
          <p:nvPr/>
        </p:nvPicPr>
        <p:blipFill>
          <a:blip r:embed="rId4">
            <a:alphaModFix/>
          </a:blip>
          <a:stretch>
            <a:fillRect/>
          </a:stretch>
        </p:blipFill>
        <p:spPr>
          <a:xfrm>
            <a:off x="8187902" y="1198111"/>
            <a:ext cx="278727" cy="305096"/>
          </a:xfrm>
          <a:prstGeom prst="rect">
            <a:avLst/>
          </a:prstGeom>
          <a:noFill/>
          <a:ln>
            <a:noFill/>
          </a:ln>
        </p:spPr>
      </p:pic>
      <p:sp>
        <p:nvSpPr>
          <p:cNvPr id="33" name="Google Shape;303;p17">
            <a:extLst>
              <a:ext uri="{FF2B5EF4-FFF2-40B4-BE49-F238E27FC236}">
                <a16:creationId xmlns:a16="http://schemas.microsoft.com/office/drawing/2014/main" id="{02649BC1-C4F6-0F81-D7FF-FE767E0F31C3}"/>
              </a:ext>
            </a:extLst>
          </p:cNvPr>
          <p:cNvSpPr txBox="1"/>
          <p:nvPr/>
        </p:nvSpPr>
        <p:spPr>
          <a:xfrm>
            <a:off x="7356447" y="1328707"/>
            <a:ext cx="3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0000"/>
                </a:solidFill>
                <a:latin typeface="Calibri"/>
                <a:ea typeface="Calibri"/>
                <a:cs typeface="Calibri"/>
                <a:sym typeface="Calibri"/>
              </a:rPr>
              <a:t>1</a:t>
            </a:r>
            <a:endParaRPr sz="1200">
              <a:solidFill>
                <a:srgbClr val="000000"/>
              </a:solidFill>
              <a:latin typeface="Calibri"/>
              <a:ea typeface="Calibri"/>
              <a:cs typeface="Calibri"/>
              <a:sym typeface="Calibri"/>
            </a:endParaRPr>
          </a:p>
        </p:txBody>
      </p:sp>
      <p:sp>
        <p:nvSpPr>
          <p:cNvPr id="34" name="Google Shape;304;p17">
            <a:extLst>
              <a:ext uri="{FF2B5EF4-FFF2-40B4-BE49-F238E27FC236}">
                <a16:creationId xmlns:a16="http://schemas.microsoft.com/office/drawing/2014/main" id="{B01B412F-240F-C16A-9409-E4A520A3AF87}"/>
              </a:ext>
            </a:extLst>
          </p:cNvPr>
          <p:cNvSpPr txBox="1"/>
          <p:nvPr/>
        </p:nvSpPr>
        <p:spPr>
          <a:xfrm>
            <a:off x="8352190" y="1314757"/>
            <a:ext cx="331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000000"/>
                </a:solidFill>
                <a:latin typeface="Calibri"/>
                <a:ea typeface="Calibri"/>
                <a:cs typeface="Calibri"/>
                <a:sym typeface="Calibri"/>
              </a:rPr>
              <a:t>H-1</a:t>
            </a:r>
            <a:endParaRPr sz="800">
              <a:solidFill>
                <a:srgbClr val="000000"/>
              </a:solidFill>
              <a:latin typeface="Calibri"/>
              <a:ea typeface="Calibri"/>
              <a:cs typeface="Calibri"/>
              <a:sym typeface="Calibri"/>
            </a:endParaRPr>
          </a:p>
        </p:txBody>
      </p:sp>
      <p:cxnSp>
        <p:nvCxnSpPr>
          <p:cNvPr id="35" name="Google Shape;305;p17">
            <a:extLst>
              <a:ext uri="{FF2B5EF4-FFF2-40B4-BE49-F238E27FC236}">
                <a16:creationId xmlns:a16="http://schemas.microsoft.com/office/drawing/2014/main" id="{4F5E5C7C-54AF-9D05-88FA-E4CD66D43FC9}"/>
              </a:ext>
            </a:extLst>
          </p:cNvPr>
          <p:cNvCxnSpPr>
            <a:cxnSpLocks/>
          </p:cNvCxnSpPr>
          <p:nvPr/>
        </p:nvCxnSpPr>
        <p:spPr>
          <a:xfrm>
            <a:off x="6711143" y="1331279"/>
            <a:ext cx="232800" cy="0"/>
          </a:xfrm>
          <a:prstGeom prst="straightConnector1">
            <a:avLst/>
          </a:prstGeom>
          <a:noFill/>
          <a:ln w="28575" cap="flat" cmpd="sng">
            <a:solidFill>
              <a:srgbClr val="E06666"/>
            </a:solidFill>
            <a:prstDash val="solid"/>
            <a:round/>
            <a:headEnd type="none" w="med" len="med"/>
            <a:tailEnd type="none" w="med" len="med"/>
          </a:ln>
        </p:spPr>
      </p:cxnSp>
      <p:cxnSp>
        <p:nvCxnSpPr>
          <p:cNvPr id="36" name="Google Shape;306;p17">
            <a:extLst>
              <a:ext uri="{FF2B5EF4-FFF2-40B4-BE49-F238E27FC236}">
                <a16:creationId xmlns:a16="http://schemas.microsoft.com/office/drawing/2014/main" id="{0B91E893-DB3B-AD36-6150-68B8F3238888}"/>
              </a:ext>
            </a:extLst>
          </p:cNvPr>
          <p:cNvCxnSpPr>
            <a:endCxn id="4" idx="1"/>
          </p:cNvCxnSpPr>
          <p:nvPr/>
        </p:nvCxnSpPr>
        <p:spPr>
          <a:xfrm rot="-5400000" flipH="1">
            <a:off x="6550577" y="1724941"/>
            <a:ext cx="1011300" cy="218700"/>
          </a:xfrm>
          <a:prstGeom prst="bentConnector2">
            <a:avLst/>
          </a:prstGeom>
          <a:noFill/>
          <a:ln w="28575" cap="flat" cmpd="sng">
            <a:solidFill>
              <a:srgbClr val="E06666"/>
            </a:solidFill>
            <a:prstDash val="solid"/>
            <a:round/>
            <a:headEnd type="none" w="med" len="med"/>
            <a:tailEnd type="none" w="med" len="med"/>
          </a:ln>
        </p:spPr>
      </p:cxnSp>
      <p:cxnSp>
        <p:nvCxnSpPr>
          <p:cNvPr id="37" name="Google Shape;307;p17">
            <a:extLst>
              <a:ext uri="{FF2B5EF4-FFF2-40B4-BE49-F238E27FC236}">
                <a16:creationId xmlns:a16="http://schemas.microsoft.com/office/drawing/2014/main" id="{A98E0D39-67E5-2DD4-E34D-35C4A09A3F26}"/>
              </a:ext>
            </a:extLst>
          </p:cNvPr>
          <p:cNvCxnSpPr>
            <a:cxnSpLocks/>
          </p:cNvCxnSpPr>
          <p:nvPr/>
        </p:nvCxnSpPr>
        <p:spPr>
          <a:xfrm>
            <a:off x="7517729" y="1337342"/>
            <a:ext cx="256200" cy="0"/>
          </a:xfrm>
          <a:prstGeom prst="straightConnector1">
            <a:avLst/>
          </a:prstGeom>
          <a:noFill/>
          <a:ln w="28575" cap="flat" cmpd="sng">
            <a:solidFill>
              <a:srgbClr val="E06666"/>
            </a:solidFill>
            <a:prstDash val="solid"/>
            <a:round/>
            <a:headEnd type="none" w="med" len="med"/>
            <a:tailEnd type="none" w="med" len="med"/>
          </a:ln>
        </p:spPr>
      </p:cxnSp>
      <p:cxnSp>
        <p:nvCxnSpPr>
          <p:cNvPr id="38" name="Google Shape;308;p17">
            <a:extLst>
              <a:ext uri="{FF2B5EF4-FFF2-40B4-BE49-F238E27FC236}">
                <a16:creationId xmlns:a16="http://schemas.microsoft.com/office/drawing/2014/main" id="{BB5D0DAE-3BB5-80A0-5EE8-04757529DE95}"/>
              </a:ext>
            </a:extLst>
          </p:cNvPr>
          <p:cNvCxnSpPr>
            <a:cxnSpLocks/>
          </p:cNvCxnSpPr>
          <p:nvPr/>
        </p:nvCxnSpPr>
        <p:spPr>
          <a:xfrm rot="10800000">
            <a:off x="7765351" y="1342392"/>
            <a:ext cx="0" cy="1001100"/>
          </a:xfrm>
          <a:prstGeom prst="straightConnector1">
            <a:avLst/>
          </a:prstGeom>
          <a:noFill/>
          <a:ln w="28575" cap="flat" cmpd="sng">
            <a:solidFill>
              <a:srgbClr val="E06666"/>
            </a:solidFill>
            <a:prstDash val="solid"/>
            <a:round/>
            <a:headEnd type="none" w="med" len="med"/>
            <a:tailEnd type="none" w="med" len="med"/>
          </a:ln>
        </p:spPr>
      </p:cxnSp>
      <p:sp>
        <p:nvSpPr>
          <p:cNvPr id="51" name="Slide Number Placeholder 50">
            <a:extLst>
              <a:ext uri="{FF2B5EF4-FFF2-40B4-BE49-F238E27FC236}">
                <a16:creationId xmlns:a16="http://schemas.microsoft.com/office/drawing/2014/main" id="{FBC2C52C-963A-1602-893A-8EC5984BF5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963C397F-B5C7-2629-59E8-1215282E2B83}"/>
            </a:ext>
          </a:extLst>
        </p:cNvPr>
        <p:cNvGrpSpPr/>
        <p:nvPr/>
      </p:nvGrpSpPr>
      <p:grpSpPr>
        <a:xfrm>
          <a:off x="0" y="0"/>
          <a:ext cx="0" cy="0"/>
          <a:chOff x="0" y="0"/>
          <a:chExt cx="0" cy="0"/>
        </a:xfrm>
      </p:grpSpPr>
      <p:sp>
        <p:nvSpPr>
          <p:cNvPr id="219" name="Rectangle 218">
            <a:extLst>
              <a:ext uri="{FF2B5EF4-FFF2-40B4-BE49-F238E27FC236}">
                <a16:creationId xmlns:a16="http://schemas.microsoft.com/office/drawing/2014/main" id="{734ECAE3-A52C-D84A-D9F5-BAB1065A507F}"/>
              </a:ext>
            </a:extLst>
          </p:cNvPr>
          <p:cNvSpPr/>
          <p:nvPr/>
        </p:nvSpPr>
        <p:spPr>
          <a:xfrm>
            <a:off x="716507" y="3726468"/>
            <a:ext cx="1426193" cy="771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52EFC348-30CC-49D5-573C-878CEF0D9EF7}"/>
              </a:ext>
            </a:extLst>
          </p:cNvPr>
          <p:cNvSpPr/>
          <p:nvPr/>
        </p:nvSpPr>
        <p:spPr>
          <a:xfrm>
            <a:off x="2248024" y="3720524"/>
            <a:ext cx="1426193" cy="771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039476C4-660C-A7F2-6DEB-F37B3D845B51}"/>
              </a:ext>
            </a:extLst>
          </p:cNvPr>
          <p:cNvSpPr/>
          <p:nvPr/>
        </p:nvSpPr>
        <p:spPr>
          <a:xfrm>
            <a:off x="3760671" y="3722339"/>
            <a:ext cx="1426193" cy="7712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144;p16">
            <a:extLst>
              <a:ext uri="{FF2B5EF4-FFF2-40B4-BE49-F238E27FC236}">
                <a16:creationId xmlns:a16="http://schemas.microsoft.com/office/drawing/2014/main" id="{EEB85ADB-C056-16D9-348C-09F2127D9836}"/>
              </a:ext>
            </a:extLst>
          </p:cNvPr>
          <p:cNvSpPr txBox="1"/>
          <p:nvPr/>
        </p:nvSpPr>
        <p:spPr>
          <a:xfrm>
            <a:off x="100555" y="617568"/>
            <a:ext cx="5897645" cy="435640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1800" b="1">
                <a:latin typeface="Calibri"/>
                <a:ea typeface="Calibri"/>
                <a:cs typeface="Calibri"/>
                <a:sym typeface="Calibri"/>
              </a:rPr>
              <a:t>Deep learning methods are distinct in that they can</a:t>
            </a:r>
            <a:r>
              <a:rPr lang="en-US" sz="1600" b="1">
                <a:latin typeface="Calibri"/>
                <a:ea typeface="Calibri"/>
                <a:cs typeface="Calibri"/>
                <a:sym typeface="Calibri"/>
              </a:rPr>
              <a:t>:</a:t>
            </a:r>
            <a:br>
              <a:rPr lang="en-US" sz="1600" b="1">
                <a:latin typeface="Calibri"/>
                <a:ea typeface="Calibri"/>
                <a:cs typeface="Calibri"/>
                <a:sym typeface="Calibri"/>
              </a:rPr>
            </a:br>
            <a:endParaRPr lang="en-US" sz="1600" b="1">
              <a:latin typeface="Calibri"/>
              <a:ea typeface="Calibri"/>
              <a:cs typeface="Calibri"/>
              <a:sym typeface="Calibri"/>
            </a:endParaRPr>
          </a:p>
          <a:p>
            <a:pPr marL="285750" lvl="0" indent="-285750" algn="l" rtl="0">
              <a:lnSpc>
                <a:spcPct val="90000"/>
              </a:lnSpc>
              <a:spcBef>
                <a:spcPts val="0"/>
              </a:spcBef>
              <a:spcAft>
                <a:spcPts val="0"/>
              </a:spcAft>
              <a:buFont typeface="Arial" panose="020B0604020202020204" pitchFamily="34" charset="0"/>
              <a:buChar char="•"/>
            </a:pPr>
            <a:r>
              <a:rPr lang="en-US" sz="1600">
                <a:latin typeface="Calibri"/>
                <a:ea typeface="Calibri"/>
                <a:cs typeface="Calibri"/>
                <a:sym typeface="Calibri"/>
              </a:rPr>
              <a:t>Adapt to data characteristics from exposure to examples rather than manually encoding processes as equations.</a:t>
            </a:r>
          </a:p>
          <a:p>
            <a:pPr marL="285750" lvl="0" indent="-285750" algn="l" rtl="0">
              <a:lnSpc>
                <a:spcPct val="90000"/>
              </a:lnSpc>
              <a:spcBef>
                <a:spcPts val="0"/>
              </a:spcBef>
              <a:spcAft>
                <a:spcPts val="0"/>
              </a:spcAft>
              <a:buFont typeface="Arial" panose="020B0604020202020204" pitchFamily="34" charset="0"/>
              <a:buChar char="•"/>
            </a:pPr>
            <a:r>
              <a:rPr lang="en-US" sz="1600">
                <a:latin typeface="Calibri"/>
                <a:ea typeface="Calibri"/>
                <a:cs typeface="Calibri"/>
                <a:sym typeface="Calibri"/>
              </a:rPr>
              <a:t>Emulate the nonlinearities of the data at a </a:t>
            </a:r>
            <a:r>
              <a:rPr lang="en-US" sz="1600" b="1">
                <a:latin typeface="Calibri"/>
                <a:ea typeface="Calibri"/>
                <a:cs typeface="Calibri"/>
                <a:sym typeface="Calibri"/>
              </a:rPr>
              <a:t>coarser time step</a:t>
            </a:r>
          </a:p>
          <a:p>
            <a:pPr marL="285750" lvl="0" indent="-285750" algn="l" rtl="0">
              <a:lnSpc>
                <a:spcPct val="90000"/>
              </a:lnSpc>
              <a:spcBef>
                <a:spcPts val="0"/>
              </a:spcBef>
              <a:spcAft>
                <a:spcPts val="0"/>
              </a:spcAft>
              <a:buFont typeface="Arial" panose="020B0604020202020204" pitchFamily="34" charset="0"/>
              <a:buChar char="•"/>
            </a:pPr>
            <a:r>
              <a:rPr lang="en-US" sz="1600">
                <a:latin typeface="Calibri"/>
                <a:ea typeface="Calibri"/>
                <a:cs typeface="Calibri"/>
                <a:sym typeface="Calibri"/>
              </a:rPr>
              <a:t>Maintain </a:t>
            </a:r>
            <a:r>
              <a:rPr lang="en-US" sz="1600" b="1">
                <a:latin typeface="Calibri"/>
                <a:ea typeface="Calibri"/>
                <a:cs typeface="Calibri"/>
                <a:sym typeface="Calibri"/>
              </a:rPr>
              <a:t>contextual information between time steps</a:t>
            </a:r>
          </a:p>
          <a:p>
            <a:pPr marL="285750" lvl="0" indent="-285750" algn="l" rtl="0">
              <a:lnSpc>
                <a:spcPct val="90000"/>
              </a:lnSpc>
              <a:spcBef>
                <a:spcPts val="0"/>
              </a:spcBef>
              <a:spcAft>
                <a:spcPts val="0"/>
              </a:spcAft>
              <a:buFont typeface="Arial" panose="020B0604020202020204" pitchFamily="34" charset="0"/>
              <a:buChar char="•"/>
            </a:pPr>
            <a:r>
              <a:rPr lang="en-US" sz="1600" b="1">
                <a:latin typeface="Calibri"/>
                <a:ea typeface="Calibri"/>
                <a:cs typeface="Calibri"/>
                <a:sym typeface="Calibri"/>
              </a:rPr>
              <a:t>Represent the relationship </a:t>
            </a:r>
            <a:r>
              <a:rPr lang="en-US" sz="1600">
                <a:latin typeface="Calibri"/>
                <a:ea typeface="Calibri"/>
                <a:cs typeface="Calibri"/>
                <a:sym typeface="Calibri"/>
              </a:rPr>
              <a:t>between initial states, static parameters, atmospheric forcings, and output states in terms of a</a:t>
            </a:r>
            <a:r>
              <a:rPr lang="en-US" sz="1600" b="1">
                <a:latin typeface="Calibri"/>
                <a:ea typeface="Calibri"/>
                <a:cs typeface="Calibri"/>
                <a:sym typeface="Calibri"/>
              </a:rPr>
              <a:t> computationally simple</a:t>
            </a:r>
            <a:r>
              <a:rPr lang="en-US" sz="1600">
                <a:latin typeface="Calibri"/>
                <a:ea typeface="Calibri"/>
                <a:cs typeface="Calibri"/>
                <a:sym typeface="Calibri"/>
              </a:rPr>
              <a:t> sequence of operations.</a:t>
            </a:r>
            <a:endParaRPr lang="en-US" sz="1600" b="1">
              <a:latin typeface="Calibri"/>
              <a:ea typeface="Calibri"/>
              <a:cs typeface="Calibri"/>
              <a:sym typeface="Calibri"/>
            </a:endParaRPr>
          </a:p>
          <a:p>
            <a:pPr marL="285750" lvl="0" indent="-285750" algn="l" rtl="0">
              <a:lnSpc>
                <a:spcPct val="90000"/>
              </a:lnSpc>
              <a:spcBef>
                <a:spcPts val="0"/>
              </a:spcBef>
              <a:spcAft>
                <a:spcPts val="0"/>
              </a:spcAft>
              <a:buFont typeface="Arial" panose="020B0604020202020204" pitchFamily="34" charset="0"/>
              <a:buChar char="•"/>
            </a:pPr>
            <a:endParaRPr lang="en-US" sz="1600" b="1">
              <a:latin typeface="Calibri"/>
              <a:ea typeface="Calibri"/>
              <a:cs typeface="Calibri"/>
              <a:sym typeface="Calibri"/>
            </a:endParaRPr>
          </a:p>
          <a:p>
            <a:pPr lvl="0" algn="l" rtl="0">
              <a:lnSpc>
                <a:spcPct val="90000"/>
              </a:lnSpc>
              <a:spcBef>
                <a:spcPts val="0"/>
              </a:spcBef>
              <a:spcAft>
                <a:spcPts val="0"/>
              </a:spcAft>
            </a:pPr>
            <a:r>
              <a:rPr lang="en-US" sz="1600">
                <a:latin typeface="Calibri"/>
                <a:ea typeface="Calibri"/>
                <a:cs typeface="Calibri"/>
                <a:sym typeface="Calibri"/>
              </a:rPr>
              <a:t>In practice, an artificial neural network (ANN) is constituted by a composition of linear (affine) </a:t>
            </a:r>
            <a:r>
              <a:rPr lang="en-US" sz="1600" b="1">
                <a:latin typeface="Calibri"/>
                <a:ea typeface="Calibri"/>
                <a:cs typeface="Calibri"/>
                <a:sym typeface="Calibri"/>
              </a:rPr>
              <a:t>matrix transformations</a:t>
            </a:r>
            <a:r>
              <a:rPr lang="en-US" sz="1600">
                <a:latin typeface="Calibri"/>
                <a:ea typeface="Calibri"/>
                <a:cs typeface="Calibri"/>
                <a:sym typeface="Calibri"/>
              </a:rPr>
              <a:t>, separated by element-wise </a:t>
            </a:r>
            <a:r>
              <a:rPr lang="en-US" sz="1600" b="1">
                <a:latin typeface="Calibri"/>
                <a:ea typeface="Calibri"/>
                <a:cs typeface="Calibri"/>
                <a:sym typeface="Calibri"/>
              </a:rPr>
              <a:t>nonlinear activation functions.</a:t>
            </a:r>
          </a:p>
          <a:p>
            <a:pPr lvl="0" algn="l" rtl="0">
              <a:lnSpc>
                <a:spcPct val="90000"/>
              </a:lnSpc>
              <a:spcBef>
                <a:spcPts val="0"/>
              </a:spcBef>
              <a:spcAft>
                <a:spcPts val="0"/>
              </a:spcAft>
            </a:pPr>
            <a:endParaRPr lang="en-US" sz="1600" b="1">
              <a:latin typeface="Calibri"/>
              <a:ea typeface="Calibri"/>
              <a:cs typeface="Calibri"/>
              <a:sym typeface="Calibri"/>
            </a:endParaRPr>
          </a:p>
          <a:p>
            <a:pPr lvl="0" algn="l" rtl="0">
              <a:lnSpc>
                <a:spcPct val="90000"/>
              </a:lnSpc>
              <a:spcBef>
                <a:spcPts val="0"/>
              </a:spcBef>
              <a:spcAft>
                <a:spcPts val="0"/>
              </a:spcAft>
            </a:pPr>
            <a:endParaRPr lang="en-US" sz="1600">
              <a:latin typeface="Calibri"/>
              <a:ea typeface="Calibri"/>
              <a:cs typeface="Calibri"/>
              <a:sym typeface="Calibri"/>
            </a:endParaRPr>
          </a:p>
          <a:p>
            <a:pPr lvl="0" algn="l" rtl="0">
              <a:lnSpc>
                <a:spcPct val="90000"/>
              </a:lnSpc>
              <a:spcBef>
                <a:spcPts val="0"/>
              </a:spcBef>
              <a:spcAft>
                <a:spcPts val="0"/>
              </a:spcAft>
            </a:pPr>
            <a:endParaRPr lang="en-US" sz="1600">
              <a:latin typeface="Calibri"/>
              <a:ea typeface="Calibri"/>
              <a:cs typeface="Calibri"/>
              <a:sym typeface="Calibri"/>
            </a:endParaRPr>
          </a:p>
          <a:p>
            <a:pPr lvl="0" algn="l" rtl="0">
              <a:lnSpc>
                <a:spcPct val="90000"/>
              </a:lnSpc>
              <a:spcBef>
                <a:spcPts val="0"/>
              </a:spcBef>
              <a:spcAft>
                <a:spcPts val="0"/>
              </a:spcAft>
            </a:pPr>
            <a:endParaRPr lang="en-US" sz="1600">
              <a:latin typeface="Calibri"/>
              <a:ea typeface="Calibri"/>
              <a:cs typeface="Calibri"/>
              <a:sym typeface="Calibri"/>
            </a:endParaRPr>
          </a:p>
          <a:p>
            <a:pPr lvl="0" algn="l" rtl="0">
              <a:lnSpc>
                <a:spcPct val="90000"/>
              </a:lnSpc>
              <a:spcBef>
                <a:spcPts val="0"/>
              </a:spcBef>
              <a:spcAft>
                <a:spcPts val="0"/>
              </a:spcAft>
            </a:pPr>
            <a:endParaRPr lang="en-US" sz="1600">
              <a:latin typeface="Calibri"/>
              <a:ea typeface="Calibri"/>
              <a:cs typeface="Calibri"/>
              <a:sym typeface="Calibri"/>
            </a:endParaRPr>
          </a:p>
          <a:p>
            <a:pPr lvl="0" algn="l" rtl="0">
              <a:lnSpc>
                <a:spcPct val="90000"/>
              </a:lnSpc>
              <a:spcBef>
                <a:spcPts val="0"/>
              </a:spcBef>
              <a:spcAft>
                <a:spcPts val="0"/>
              </a:spcAft>
            </a:pPr>
            <a:r>
              <a:rPr lang="en-US" sz="1600">
                <a:latin typeface="Calibri"/>
                <a:ea typeface="Calibri"/>
                <a:cs typeface="Calibri"/>
                <a:sym typeface="Calibri"/>
              </a:rPr>
              <a:t>This structure enables ANNs to be </a:t>
            </a:r>
            <a:r>
              <a:rPr lang="en-US" sz="1600" b="1">
                <a:latin typeface="Calibri"/>
                <a:ea typeface="Calibri"/>
                <a:cs typeface="Calibri"/>
                <a:sym typeface="Calibri"/>
              </a:rPr>
              <a:t>universal function approximators</a:t>
            </a:r>
            <a:endParaRPr lang="en-US" sz="1600">
              <a:latin typeface="Calibri"/>
              <a:ea typeface="Calibri"/>
              <a:cs typeface="Calibri"/>
              <a:sym typeface="Calibri"/>
            </a:endParaRPr>
          </a:p>
        </p:txBody>
      </p:sp>
      <p:cxnSp>
        <p:nvCxnSpPr>
          <p:cNvPr id="204" name="Straight Arrow Connector 203">
            <a:extLst>
              <a:ext uri="{FF2B5EF4-FFF2-40B4-BE49-F238E27FC236}">
                <a16:creationId xmlns:a16="http://schemas.microsoft.com/office/drawing/2014/main" id="{6E03F019-C1E3-3EAB-FDC5-CF609F4DA23D}"/>
              </a:ext>
            </a:extLst>
          </p:cNvPr>
          <p:cNvCxnSpPr>
            <a:cxnSpLocks/>
            <a:stCxn id="200" idx="3"/>
          </p:cNvCxnSpPr>
          <p:nvPr/>
        </p:nvCxnSpPr>
        <p:spPr>
          <a:xfrm>
            <a:off x="1533652" y="4192180"/>
            <a:ext cx="78473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309FE26F-9A4C-7D3C-255D-32CCA88988BC}"/>
              </a:ext>
            </a:extLst>
          </p:cNvPr>
          <p:cNvSpPr/>
          <p:nvPr/>
        </p:nvSpPr>
        <p:spPr>
          <a:xfrm>
            <a:off x="6337165" y="776924"/>
            <a:ext cx="2706280" cy="422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Google Shape;143;p16">
            <a:extLst>
              <a:ext uri="{FF2B5EF4-FFF2-40B4-BE49-F238E27FC236}">
                <a16:creationId xmlns:a16="http://schemas.microsoft.com/office/drawing/2014/main" id="{873C30B9-962E-B00B-7FD9-4B2212DDF4FB}"/>
              </a:ext>
            </a:extLst>
          </p:cNvPr>
          <p:cNvSpPr txBox="1"/>
          <p:nvPr/>
        </p:nvSpPr>
        <p:spPr>
          <a:xfrm>
            <a:off x="100555" y="60342"/>
            <a:ext cx="6575229"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Calibri"/>
                <a:ea typeface="Calibri"/>
                <a:cs typeface="Calibri"/>
                <a:sym typeface="Calibri"/>
              </a:rPr>
              <a:t>Data-driven modeling with Neural Networks</a:t>
            </a:r>
            <a:endParaRPr sz="2800">
              <a:latin typeface="Calibri"/>
              <a:ea typeface="Calibri"/>
              <a:cs typeface="Calibri"/>
              <a:sym typeface="Calibri"/>
            </a:endParaRPr>
          </a:p>
        </p:txBody>
      </p:sp>
      <p:grpSp>
        <p:nvGrpSpPr>
          <p:cNvPr id="46" name="Group 45">
            <a:extLst>
              <a:ext uri="{FF2B5EF4-FFF2-40B4-BE49-F238E27FC236}">
                <a16:creationId xmlns:a16="http://schemas.microsoft.com/office/drawing/2014/main" id="{C483C9BF-4A79-8500-CD79-9DAAC8CC948F}"/>
              </a:ext>
            </a:extLst>
          </p:cNvPr>
          <p:cNvGrpSpPr/>
          <p:nvPr/>
        </p:nvGrpSpPr>
        <p:grpSpPr>
          <a:xfrm>
            <a:off x="6425685" y="1139904"/>
            <a:ext cx="1086982" cy="1085715"/>
            <a:chOff x="6483995" y="1069564"/>
            <a:chExt cx="915466" cy="914400"/>
          </a:xfrm>
        </p:grpSpPr>
        <p:sp>
          <p:nvSpPr>
            <p:cNvPr id="44" name="Rectangle 43">
              <a:extLst>
                <a:ext uri="{FF2B5EF4-FFF2-40B4-BE49-F238E27FC236}">
                  <a16:creationId xmlns:a16="http://schemas.microsoft.com/office/drawing/2014/main" id="{6932DFB5-2044-336D-EEE9-BE9D6DA83A32}"/>
                </a:ext>
              </a:extLst>
            </p:cNvPr>
            <p:cNvSpPr/>
            <p:nvPr/>
          </p:nvSpPr>
          <p:spPr>
            <a:xfrm>
              <a:off x="6485061" y="1069564"/>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9FEA3A4-987E-1ABB-4305-D7B79C875765}"/>
                </a:ext>
              </a:extLst>
            </p:cNvPr>
            <p:cNvCxnSpPr>
              <a:cxnSpLocks/>
            </p:cNvCxnSpPr>
            <p:nvPr/>
          </p:nvCxnSpPr>
          <p:spPr>
            <a:xfrm>
              <a:off x="6942261" y="1069564"/>
              <a:ext cx="0" cy="914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3E54D1-5626-1A73-1023-EFDF6145500B}"/>
                </a:ext>
              </a:extLst>
            </p:cNvPr>
            <p:cNvCxnSpPr>
              <a:cxnSpLocks/>
            </p:cNvCxnSpPr>
            <p:nvPr/>
          </p:nvCxnSpPr>
          <p:spPr>
            <a:xfrm flipH="1">
              <a:off x="6483995" y="1526764"/>
              <a:ext cx="9154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8AE0E316-7FAF-7D3C-76FA-A4C6D312E25F}"/>
              </a:ext>
            </a:extLst>
          </p:cNvPr>
          <p:cNvSpPr/>
          <p:nvPr/>
        </p:nvSpPr>
        <p:spPr>
          <a:xfrm>
            <a:off x="6828832" y="1542417"/>
            <a:ext cx="280687" cy="28068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20C8C23-52FD-3AF9-BF85-9AAC45F3C0E5}"/>
              </a:ext>
            </a:extLst>
          </p:cNvPr>
          <p:cNvGrpSpPr/>
          <p:nvPr/>
        </p:nvGrpSpPr>
        <p:grpSpPr>
          <a:xfrm>
            <a:off x="7716260" y="1139904"/>
            <a:ext cx="1086982" cy="1085715"/>
            <a:chOff x="6483995" y="1069564"/>
            <a:chExt cx="915466" cy="914400"/>
          </a:xfrm>
        </p:grpSpPr>
        <p:sp>
          <p:nvSpPr>
            <p:cNvPr id="49" name="Rectangle 48">
              <a:extLst>
                <a:ext uri="{FF2B5EF4-FFF2-40B4-BE49-F238E27FC236}">
                  <a16:creationId xmlns:a16="http://schemas.microsoft.com/office/drawing/2014/main" id="{14030645-DB78-7867-DE45-5F586EBCB122}"/>
                </a:ext>
              </a:extLst>
            </p:cNvPr>
            <p:cNvSpPr/>
            <p:nvPr/>
          </p:nvSpPr>
          <p:spPr>
            <a:xfrm>
              <a:off x="6485061" y="1069564"/>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DEA43725-3343-A6E9-9653-879F604D295F}"/>
                </a:ext>
              </a:extLst>
            </p:cNvPr>
            <p:cNvCxnSpPr>
              <a:cxnSpLocks/>
            </p:cNvCxnSpPr>
            <p:nvPr/>
          </p:nvCxnSpPr>
          <p:spPr>
            <a:xfrm>
              <a:off x="6942261" y="1069564"/>
              <a:ext cx="0" cy="914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74B22F-B507-ABE7-2967-BD8AC41DD8BC}"/>
                </a:ext>
              </a:extLst>
            </p:cNvPr>
            <p:cNvCxnSpPr>
              <a:cxnSpLocks/>
            </p:cNvCxnSpPr>
            <p:nvPr/>
          </p:nvCxnSpPr>
          <p:spPr>
            <a:xfrm flipH="1">
              <a:off x="6483995" y="1526764"/>
              <a:ext cx="9154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FFF8EA1F-1263-CCFA-3A61-42F64461A602}"/>
              </a:ext>
            </a:extLst>
          </p:cNvPr>
          <p:cNvSpPr/>
          <p:nvPr/>
        </p:nvSpPr>
        <p:spPr>
          <a:xfrm>
            <a:off x="8372241" y="1331902"/>
            <a:ext cx="280687" cy="28068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66CAD550-6817-F45B-FBB2-476606281343}"/>
              </a:ext>
            </a:extLst>
          </p:cNvPr>
          <p:cNvGrpSpPr/>
          <p:nvPr/>
        </p:nvGrpSpPr>
        <p:grpSpPr>
          <a:xfrm>
            <a:off x="6426317" y="2451233"/>
            <a:ext cx="1086982" cy="1085715"/>
            <a:chOff x="6483995" y="1069564"/>
            <a:chExt cx="915466" cy="914400"/>
          </a:xfrm>
        </p:grpSpPr>
        <p:sp>
          <p:nvSpPr>
            <p:cNvPr id="54" name="Rectangle 53">
              <a:extLst>
                <a:ext uri="{FF2B5EF4-FFF2-40B4-BE49-F238E27FC236}">
                  <a16:creationId xmlns:a16="http://schemas.microsoft.com/office/drawing/2014/main" id="{4CEE9168-FE39-6785-36C2-060B7F027ACB}"/>
                </a:ext>
              </a:extLst>
            </p:cNvPr>
            <p:cNvSpPr/>
            <p:nvPr/>
          </p:nvSpPr>
          <p:spPr>
            <a:xfrm>
              <a:off x="6485061" y="1069564"/>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E1912B29-1636-2C74-FBDD-14148CD505C4}"/>
                </a:ext>
              </a:extLst>
            </p:cNvPr>
            <p:cNvCxnSpPr>
              <a:cxnSpLocks/>
            </p:cNvCxnSpPr>
            <p:nvPr/>
          </p:nvCxnSpPr>
          <p:spPr>
            <a:xfrm>
              <a:off x="6942261" y="1069564"/>
              <a:ext cx="0" cy="914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00C548B-E6F3-323A-AD48-96A6E59BB500}"/>
                </a:ext>
              </a:extLst>
            </p:cNvPr>
            <p:cNvCxnSpPr>
              <a:cxnSpLocks/>
            </p:cNvCxnSpPr>
            <p:nvPr/>
          </p:nvCxnSpPr>
          <p:spPr>
            <a:xfrm flipH="1">
              <a:off x="6483995" y="1526764"/>
              <a:ext cx="9154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27E62C-08CE-512F-7284-54AB24396732}"/>
              </a:ext>
            </a:extLst>
          </p:cNvPr>
          <p:cNvGrpSpPr/>
          <p:nvPr/>
        </p:nvGrpSpPr>
        <p:grpSpPr>
          <a:xfrm>
            <a:off x="7716260" y="2451233"/>
            <a:ext cx="1086982" cy="1085715"/>
            <a:chOff x="6483995" y="1069564"/>
            <a:chExt cx="915466" cy="914400"/>
          </a:xfrm>
        </p:grpSpPr>
        <p:sp>
          <p:nvSpPr>
            <p:cNvPr id="59" name="Rectangle 58">
              <a:extLst>
                <a:ext uri="{FF2B5EF4-FFF2-40B4-BE49-F238E27FC236}">
                  <a16:creationId xmlns:a16="http://schemas.microsoft.com/office/drawing/2014/main" id="{117CAD7A-1161-320B-FE18-E8F2F4598739}"/>
                </a:ext>
              </a:extLst>
            </p:cNvPr>
            <p:cNvSpPr/>
            <p:nvPr/>
          </p:nvSpPr>
          <p:spPr>
            <a:xfrm>
              <a:off x="6485061" y="1069564"/>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DDD12083-2443-1D5C-EAFD-19797A9BA524}"/>
                </a:ext>
              </a:extLst>
            </p:cNvPr>
            <p:cNvCxnSpPr>
              <a:cxnSpLocks/>
            </p:cNvCxnSpPr>
            <p:nvPr/>
          </p:nvCxnSpPr>
          <p:spPr>
            <a:xfrm>
              <a:off x="6942261" y="1069564"/>
              <a:ext cx="0" cy="914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3468AC2-745E-4FFD-2D8F-5DA3B0CA38C6}"/>
                </a:ext>
              </a:extLst>
            </p:cNvPr>
            <p:cNvCxnSpPr>
              <a:cxnSpLocks/>
            </p:cNvCxnSpPr>
            <p:nvPr/>
          </p:nvCxnSpPr>
          <p:spPr>
            <a:xfrm flipH="1">
              <a:off x="6483995" y="1526764"/>
              <a:ext cx="9154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BABAEEDD-67DA-5D72-6462-D772449788E5}"/>
              </a:ext>
            </a:extLst>
          </p:cNvPr>
          <p:cNvSpPr/>
          <p:nvPr/>
        </p:nvSpPr>
        <p:spPr>
          <a:xfrm rot="1606273">
            <a:off x="8362211" y="2628134"/>
            <a:ext cx="280687" cy="28068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62">
            <a:extLst>
              <a:ext uri="{FF2B5EF4-FFF2-40B4-BE49-F238E27FC236}">
                <a16:creationId xmlns:a16="http://schemas.microsoft.com/office/drawing/2014/main" id="{B086A0D8-1311-2C9F-35D1-80BA5726000A}"/>
              </a:ext>
            </a:extLst>
          </p:cNvPr>
          <p:cNvSpPr/>
          <p:nvPr/>
        </p:nvSpPr>
        <p:spPr>
          <a:xfrm rot="5400000">
            <a:off x="7033060" y="2602207"/>
            <a:ext cx="375555" cy="282372"/>
          </a:xfrm>
          <a:prstGeom prst="parallelogram">
            <a:avLst>
              <a:gd name="adj" fmla="val 54439"/>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49EF4F4B-D3F8-F876-AEA3-AB91DF9CFFE2}"/>
              </a:ext>
            </a:extLst>
          </p:cNvPr>
          <p:cNvGrpSpPr/>
          <p:nvPr/>
        </p:nvGrpSpPr>
        <p:grpSpPr>
          <a:xfrm>
            <a:off x="7606111" y="3730645"/>
            <a:ext cx="1086982" cy="1085715"/>
            <a:chOff x="6483995" y="1069564"/>
            <a:chExt cx="915466" cy="914400"/>
          </a:xfrm>
        </p:grpSpPr>
        <p:sp>
          <p:nvSpPr>
            <p:cNvPr id="129" name="Rectangle 128">
              <a:extLst>
                <a:ext uri="{FF2B5EF4-FFF2-40B4-BE49-F238E27FC236}">
                  <a16:creationId xmlns:a16="http://schemas.microsoft.com/office/drawing/2014/main" id="{450BA246-F3D0-9C0E-D53D-30981A31BB1A}"/>
                </a:ext>
              </a:extLst>
            </p:cNvPr>
            <p:cNvSpPr/>
            <p:nvPr/>
          </p:nvSpPr>
          <p:spPr>
            <a:xfrm>
              <a:off x="6485061" y="1069564"/>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96CC69F3-D175-6602-2D91-9C8C3380546F}"/>
                </a:ext>
              </a:extLst>
            </p:cNvPr>
            <p:cNvCxnSpPr>
              <a:cxnSpLocks/>
            </p:cNvCxnSpPr>
            <p:nvPr/>
          </p:nvCxnSpPr>
          <p:spPr>
            <a:xfrm>
              <a:off x="6942261" y="1069564"/>
              <a:ext cx="0" cy="914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9E2F-1B42-4153-4F8A-5FFE7EFDCF2B}"/>
                </a:ext>
              </a:extLst>
            </p:cNvPr>
            <p:cNvCxnSpPr>
              <a:cxnSpLocks/>
            </p:cNvCxnSpPr>
            <p:nvPr/>
          </p:nvCxnSpPr>
          <p:spPr>
            <a:xfrm flipH="1">
              <a:off x="6483995" y="1526764"/>
              <a:ext cx="91546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3" name="Freeform 132">
            <a:extLst>
              <a:ext uri="{FF2B5EF4-FFF2-40B4-BE49-F238E27FC236}">
                <a16:creationId xmlns:a16="http://schemas.microsoft.com/office/drawing/2014/main" id="{D0A23759-1A78-0B04-5B6A-009B26CEC933}"/>
              </a:ext>
            </a:extLst>
          </p:cNvPr>
          <p:cNvSpPr/>
          <p:nvPr/>
        </p:nvSpPr>
        <p:spPr>
          <a:xfrm>
            <a:off x="7939937" y="4156842"/>
            <a:ext cx="412636" cy="315473"/>
          </a:xfrm>
          <a:custGeom>
            <a:avLst/>
            <a:gdLst>
              <a:gd name="connsiteX0" fmla="*/ 230198 w 338903"/>
              <a:gd name="connsiteY0" fmla="*/ 19184 h 300537"/>
              <a:gd name="connsiteX1" fmla="*/ 31972 w 338903"/>
              <a:gd name="connsiteY1" fmla="*/ 0 h 300537"/>
              <a:gd name="connsiteX2" fmla="*/ 31972 w 338903"/>
              <a:gd name="connsiteY2" fmla="*/ 0 h 300537"/>
              <a:gd name="connsiteX3" fmla="*/ 0 w 338903"/>
              <a:gd name="connsiteY3" fmla="*/ 217410 h 300537"/>
              <a:gd name="connsiteX4" fmla="*/ 83127 w 338903"/>
              <a:gd name="connsiteY4" fmla="*/ 211016 h 300537"/>
              <a:gd name="connsiteX5" fmla="*/ 159860 w 338903"/>
              <a:gd name="connsiteY5" fmla="*/ 300537 h 300537"/>
              <a:gd name="connsiteX6" fmla="*/ 338903 w 338903"/>
              <a:gd name="connsiteY6" fmla="*/ 191832 h 300537"/>
              <a:gd name="connsiteX7" fmla="*/ 217410 w 338903"/>
              <a:gd name="connsiteY7" fmla="*/ 95916 h 300537"/>
              <a:gd name="connsiteX8" fmla="*/ 230198 w 338903"/>
              <a:gd name="connsiteY8" fmla="*/ 19184 h 300537"/>
              <a:gd name="connsiteX0" fmla="*/ 230198 w 338903"/>
              <a:gd name="connsiteY0" fmla="*/ 19184 h 300537"/>
              <a:gd name="connsiteX1" fmla="*/ 31972 w 338903"/>
              <a:gd name="connsiteY1" fmla="*/ 0 h 300537"/>
              <a:gd name="connsiteX2" fmla="*/ 31972 w 338903"/>
              <a:gd name="connsiteY2" fmla="*/ 0 h 300537"/>
              <a:gd name="connsiteX3" fmla="*/ 0 w 338903"/>
              <a:gd name="connsiteY3" fmla="*/ 217410 h 300537"/>
              <a:gd name="connsiteX4" fmla="*/ 158190 w 338903"/>
              <a:gd name="connsiteY4" fmla="*/ 190545 h 300537"/>
              <a:gd name="connsiteX5" fmla="*/ 159860 w 338903"/>
              <a:gd name="connsiteY5" fmla="*/ 300537 h 300537"/>
              <a:gd name="connsiteX6" fmla="*/ 338903 w 338903"/>
              <a:gd name="connsiteY6" fmla="*/ 191832 h 300537"/>
              <a:gd name="connsiteX7" fmla="*/ 217410 w 338903"/>
              <a:gd name="connsiteY7" fmla="*/ 95916 h 300537"/>
              <a:gd name="connsiteX8" fmla="*/ 230198 w 338903"/>
              <a:gd name="connsiteY8" fmla="*/ 19184 h 300537"/>
              <a:gd name="connsiteX0" fmla="*/ 232345 w 341050"/>
              <a:gd name="connsiteY0" fmla="*/ 19184 h 300537"/>
              <a:gd name="connsiteX1" fmla="*/ 34119 w 341050"/>
              <a:gd name="connsiteY1" fmla="*/ 0 h 300537"/>
              <a:gd name="connsiteX2" fmla="*/ 0 w 341050"/>
              <a:gd name="connsiteY2" fmla="*/ 54591 h 300537"/>
              <a:gd name="connsiteX3" fmla="*/ 2147 w 341050"/>
              <a:gd name="connsiteY3" fmla="*/ 217410 h 300537"/>
              <a:gd name="connsiteX4" fmla="*/ 160337 w 341050"/>
              <a:gd name="connsiteY4" fmla="*/ 190545 h 300537"/>
              <a:gd name="connsiteX5" fmla="*/ 162007 w 341050"/>
              <a:gd name="connsiteY5" fmla="*/ 300537 h 300537"/>
              <a:gd name="connsiteX6" fmla="*/ 341050 w 341050"/>
              <a:gd name="connsiteY6" fmla="*/ 191832 h 300537"/>
              <a:gd name="connsiteX7" fmla="*/ 219557 w 341050"/>
              <a:gd name="connsiteY7" fmla="*/ 95916 h 300537"/>
              <a:gd name="connsiteX8" fmla="*/ 232345 w 341050"/>
              <a:gd name="connsiteY8" fmla="*/ 19184 h 300537"/>
              <a:gd name="connsiteX0" fmla="*/ 230203 w 338908"/>
              <a:gd name="connsiteY0" fmla="*/ 19184 h 300537"/>
              <a:gd name="connsiteX1" fmla="*/ 31977 w 338908"/>
              <a:gd name="connsiteY1" fmla="*/ 0 h 300537"/>
              <a:gd name="connsiteX2" fmla="*/ 86568 w 338908"/>
              <a:gd name="connsiteY2" fmla="*/ 88711 h 300537"/>
              <a:gd name="connsiteX3" fmla="*/ 5 w 338908"/>
              <a:gd name="connsiteY3" fmla="*/ 217410 h 300537"/>
              <a:gd name="connsiteX4" fmla="*/ 158195 w 338908"/>
              <a:gd name="connsiteY4" fmla="*/ 190545 h 300537"/>
              <a:gd name="connsiteX5" fmla="*/ 159865 w 338908"/>
              <a:gd name="connsiteY5" fmla="*/ 300537 h 300537"/>
              <a:gd name="connsiteX6" fmla="*/ 338908 w 338908"/>
              <a:gd name="connsiteY6" fmla="*/ 191832 h 300537"/>
              <a:gd name="connsiteX7" fmla="*/ 217415 w 338908"/>
              <a:gd name="connsiteY7" fmla="*/ 95916 h 300537"/>
              <a:gd name="connsiteX8" fmla="*/ 230203 w 338908"/>
              <a:gd name="connsiteY8" fmla="*/ 19184 h 300537"/>
              <a:gd name="connsiteX0" fmla="*/ 182435 w 338908"/>
              <a:gd name="connsiteY0" fmla="*/ 0 h 315473"/>
              <a:gd name="connsiteX1" fmla="*/ 31977 w 338908"/>
              <a:gd name="connsiteY1" fmla="*/ 14936 h 315473"/>
              <a:gd name="connsiteX2" fmla="*/ 86568 w 338908"/>
              <a:gd name="connsiteY2" fmla="*/ 103647 h 315473"/>
              <a:gd name="connsiteX3" fmla="*/ 5 w 338908"/>
              <a:gd name="connsiteY3" fmla="*/ 232346 h 315473"/>
              <a:gd name="connsiteX4" fmla="*/ 158195 w 338908"/>
              <a:gd name="connsiteY4" fmla="*/ 205481 h 315473"/>
              <a:gd name="connsiteX5" fmla="*/ 159865 w 338908"/>
              <a:gd name="connsiteY5" fmla="*/ 315473 h 315473"/>
              <a:gd name="connsiteX6" fmla="*/ 338908 w 338908"/>
              <a:gd name="connsiteY6" fmla="*/ 206768 h 315473"/>
              <a:gd name="connsiteX7" fmla="*/ 217415 w 338908"/>
              <a:gd name="connsiteY7" fmla="*/ 110852 h 315473"/>
              <a:gd name="connsiteX8" fmla="*/ 182435 w 338908"/>
              <a:gd name="connsiteY8" fmla="*/ 0 h 31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908" h="315473">
                <a:moveTo>
                  <a:pt x="182435" y="0"/>
                </a:moveTo>
                <a:lnTo>
                  <a:pt x="31977" y="14936"/>
                </a:lnTo>
                <a:lnTo>
                  <a:pt x="86568" y="103647"/>
                </a:lnTo>
                <a:cubicBezTo>
                  <a:pt x="87284" y="157920"/>
                  <a:pt x="-711" y="178073"/>
                  <a:pt x="5" y="232346"/>
                </a:cubicBezTo>
                <a:lnTo>
                  <a:pt x="158195" y="205481"/>
                </a:lnTo>
                <a:cubicBezTo>
                  <a:pt x="158752" y="242145"/>
                  <a:pt x="159308" y="278809"/>
                  <a:pt x="159865" y="315473"/>
                </a:cubicBezTo>
                <a:lnTo>
                  <a:pt x="338908" y="206768"/>
                </a:lnTo>
                <a:lnTo>
                  <a:pt x="217415" y="110852"/>
                </a:lnTo>
                <a:lnTo>
                  <a:pt x="182435" y="0"/>
                </a:ln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B9A5AFF8-80F0-A731-1042-4E9DF53799D1}"/>
              </a:ext>
            </a:extLst>
          </p:cNvPr>
          <p:cNvSpPr txBox="1"/>
          <p:nvPr/>
        </p:nvSpPr>
        <p:spPr>
          <a:xfrm>
            <a:off x="6332229" y="789895"/>
            <a:ext cx="1478290" cy="307777"/>
          </a:xfrm>
          <a:prstGeom prst="rect">
            <a:avLst/>
          </a:prstGeom>
          <a:noFill/>
        </p:spPr>
        <p:txBody>
          <a:bodyPr wrap="square" rtlCol="0">
            <a:spAutoFit/>
          </a:bodyPr>
          <a:lstStyle/>
          <a:p>
            <a:r>
              <a:rPr lang="en-US"/>
              <a:t>Affine Operation</a:t>
            </a:r>
          </a:p>
        </p:txBody>
      </p:sp>
      <p:cxnSp>
        <p:nvCxnSpPr>
          <p:cNvPr id="137" name="Straight Arrow Connector 136">
            <a:extLst>
              <a:ext uri="{FF2B5EF4-FFF2-40B4-BE49-F238E27FC236}">
                <a16:creationId xmlns:a16="http://schemas.microsoft.com/office/drawing/2014/main" id="{3351C145-62A9-44DC-6250-0CB7CC7AF0C3}"/>
              </a:ext>
            </a:extLst>
          </p:cNvPr>
          <p:cNvCxnSpPr>
            <a:cxnSpLocks/>
          </p:cNvCxnSpPr>
          <p:nvPr/>
        </p:nvCxnSpPr>
        <p:spPr>
          <a:xfrm>
            <a:off x="7210764" y="1465633"/>
            <a:ext cx="9468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37A5E30A-1224-0F0F-741E-C903C48F4DBD}"/>
              </a:ext>
            </a:extLst>
          </p:cNvPr>
          <p:cNvCxnSpPr>
            <a:cxnSpLocks/>
          </p:cNvCxnSpPr>
          <p:nvPr/>
        </p:nvCxnSpPr>
        <p:spPr>
          <a:xfrm flipH="1">
            <a:off x="7445000" y="2756408"/>
            <a:ext cx="814751" cy="82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6" name="Google Shape;128;p15">
            <a:extLst>
              <a:ext uri="{FF2B5EF4-FFF2-40B4-BE49-F238E27FC236}">
                <a16:creationId xmlns:a16="http://schemas.microsoft.com/office/drawing/2014/main" id="{834427D0-FE71-EFAB-BB49-A6EED874C989}"/>
              </a:ext>
            </a:extLst>
          </p:cNvPr>
          <p:cNvSpPr txBox="1"/>
          <p:nvPr/>
        </p:nvSpPr>
        <p:spPr>
          <a:xfrm>
            <a:off x="7098908" y="1146353"/>
            <a:ext cx="925388"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Translate</a:t>
            </a:r>
            <a:endParaRPr sz="1200">
              <a:solidFill>
                <a:srgbClr val="F3F3F3"/>
              </a:solidFill>
              <a:highlight>
                <a:srgbClr val="000000"/>
              </a:highlight>
            </a:endParaRPr>
          </a:p>
        </p:txBody>
      </p:sp>
      <p:sp>
        <p:nvSpPr>
          <p:cNvPr id="148" name="Google Shape;128;p15">
            <a:extLst>
              <a:ext uri="{FF2B5EF4-FFF2-40B4-BE49-F238E27FC236}">
                <a16:creationId xmlns:a16="http://schemas.microsoft.com/office/drawing/2014/main" id="{8A8F77DD-F0B1-A356-999C-73FF7DD74AB6}"/>
              </a:ext>
            </a:extLst>
          </p:cNvPr>
          <p:cNvSpPr txBox="1"/>
          <p:nvPr/>
        </p:nvSpPr>
        <p:spPr>
          <a:xfrm>
            <a:off x="7392926" y="2553184"/>
            <a:ext cx="925388"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Shear</a:t>
            </a:r>
            <a:endParaRPr sz="1200">
              <a:solidFill>
                <a:srgbClr val="F3F3F3"/>
              </a:solidFill>
              <a:highlight>
                <a:srgbClr val="000000"/>
              </a:highlight>
            </a:endParaRPr>
          </a:p>
        </p:txBody>
      </p:sp>
      <p:sp>
        <p:nvSpPr>
          <p:cNvPr id="151" name="TextBox 150">
            <a:extLst>
              <a:ext uri="{FF2B5EF4-FFF2-40B4-BE49-F238E27FC236}">
                <a16:creationId xmlns:a16="http://schemas.microsoft.com/office/drawing/2014/main" id="{BBEA855E-2C15-C39E-E42A-E364F74F4695}"/>
              </a:ext>
            </a:extLst>
          </p:cNvPr>
          <p:cNvSpPr txBox="1"/>
          <p:nvPr/>
        </p:nvSpPr>
        <p:spPr>
          <a:xfrm>
            <a:off x="6314022" y="3685524"/>
            <a:ext cx="1260281" cy="523220"/>
          </a:xfrm>
          <a:prstGeom prst="rect">
            <a:avLst/>
          </a:prstGeom>
          <a:noFill/>
        </p:spPr>
        <p:txBody>
          <a:bodyPr wrap="none" rtlCol="0">
            <a:spAutoFit/>
          </a:bodyPr>
          <a:lstStyle/>
          <a:p>
            <a:r>
              <a:rPr lang="en-US"/>
              <a:t>Element-wise</a:t>
            </a:r>
          </a:p>
          <a:p>
            <a:r>
              <a:rPr lang="en-US"/>
              <a:t>nonlinearity</a:t>
            </a:r>
          </a:p>
        </p:txBody>
      </p:sp>
      <p:cxnSp>
        <p:nvCxnSpPr>
          <p:cNvPr id="152" name="Straight Arrow Connector 151">
            <a:extLst>
              <a:ext uri="{FF2B5EF4-FFF2-40B4-BE49-F238E27FC236}">
                <a16:creationId xmlns:a16="http://schemas.microsoft.com/office/drawing/2014/main" id="{925087BF-8418-E64C-2071-8C358BF4FE50}"/>
              </a:ext>
            </a:extLst>
          </p:cNvPr>
          <p:cNvCxnSpPr>
            <a:cxnSpLocks/>
          </p:cNvCxnSpPr>
          <p:nvPr/>
        </p:nvCxnSpPr>
        <p:spPr>
          <a:xfrm>
            <a:off x="7343951" y="3018526"/>
            <a:ext cx="626874" cy="11327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37F9E90F-C59C-628C-717C-FFCB12710095}"/>
              </a:ext>
            </a:extLst>
          </p:cNvPr>
          <p:cNvCxnSpPr>
            <a:cxnSpLocks/>
          </p:cNvCxnSpPr>
          <p:nvPr/>
        </p:nvCxnSpPr>
        <p:spPr>
          <a:xfrm flipH="1">
            <a:off x="8500634" y="1719244"/>
            <a:ext cx="131764" cy="8442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64" name="Picture 163" descr="A picture containing text, object, clock, watch&#10;&#10;AI-generated content may be incorrect.">
            <a:extLst>
              <a:ext uri="{FF2B5EF4-FFF2-40B4-BE49-F238E27FC236}">
                <a16:creationId xmlns:a16="http://schemas.microsoft.com/office/drawing/2014/main" id="{A7305D66-21FC-82B2-B9E3-76065EDCEE64}"/>
              </a:ext>
            </a:extLst>
          </p:cNvPr>
          <p:cNvPicPr>
            <a:picLocks noChangeAspect="1"/>
          </p:cNvPicPr>
          <p:nvPr/>
        </p:nvPicPr>
        <p:blipFill>
          <a:blip r:embed="rId3"/>
          <a:stretch>
            <a:fillRect/>
          </a:stretch>
        </p:blipFill>
        <p:spPr>
          <a:xfrm>
            <a:off x="7830986" y="776894"/>
            <a:ext cx="1212459" cy="361928"/>
          </a:xfrm>
          <a:prstGeom prst="rect">
            <a:avLst/>
          </a:prstGeom>
        </p:spPr>
      </p:pic>
      <p:pic>
        <p:nvPicPr>
          <p:cNvPr id="166" name="Picture 165" descr="A picture containing text, clock&#10;&#10;AI-generated content may be incorrect.">
            <a:extLst>
              <a:ext uri="{FF2B5EF4-FFF2-40B4-BE49-F238E27FC236}">
                <a16:creationId xmlns:a16="http://schemas.microsoft.com/office/drawing/2014/main" id="{B3886ED0-A123-AA60-EB19-62F19B63C888}"/>
              </a:ext>
            </a:extLst>
          </p:cNvPr>
          <p:cNvPicPr>
            <a:picLocks noChangeAspect="1"/>
          </p:cNvPicPr>
          <p:nvPr/>
        </p:nvPicPr>
        <p:blipFill>
          <a:blip r:embed="rId4"/>
          <a:stretch>
            <a:fillRect/>
          </a:stretch>
        </p:blipFill>
        <p:spPr>
          <a:xfrm>
            <a:off x="6339850" y="4157080"/>
            <a:ext cx="1091347" cy="429012"/>
          </a:xfrm>
          <a:prstGeom prst="rect">
            <a:avLst/>
          </a:prstGeom>
        </p:spPr>
      </p:pic>
      <p:grpSp>
        <p:nvGrpSpPr>
          <p:cNvPr id="170" name="Group 169">
            <a:extLst>
              <a:ext uri="{FF2B5EF4-FFF2-40B4-BE49-F238E27FC236}">
                <a16:creationId xmlns:a16="http://schemas.microsoft.com/office/drawing/2014/main" id="{93780640-6B9E-834F-DAA4-EBBDE1CB1F50}"/>
              </a:ext>
            </a:extLst>
          </p:cNvPr>
          <p:cNvGrpSpPr/>
          <p:nvPr/>
        </p:nvGrpSpPr>
        <p:grpSpPr>
          <a:xfrm>
            <a:off x="6371154" y="4610526"/>
            <a:ext cx="1400684" cy="267941"/>
            <a:chOff x="272927" y="4088549"/>
            <a:chExt cx="3799281" cy="726776"/>
          </a:xfrm>
        </p:grpSpPr>
        <p:pic>
          <p:nvPicPr>
            <p:cNvPr id="168" name="Picture 167">
              <a:extLst>
                <a:ext uri="{FF2B5EF4-FFF2-40B4-BE49-F238E27FC236}">
                  <a16:creationId xmlns:a16="http://schemas.microsoft.com/office/drawing/2014/main" id="{B2AE5D5F-5F1B-C407-3498-2A5C9F064A14}"/>
                </a:ext>
              </a:extLst>
            </p:cNvPr>
            <p:cNvPicPr>
              <a:picLocks noChangeAspect="1"/>
            </p:cNvPicPr>
            <p:nvPr/>
          </p:nvPicPr>
          <p:blipFill>
            <a:blip r:embed="rId5"/>
            <a:srcRect l="55232"/>
            <a:stretch/>
          </p:blipFill>
          <p:spPr>
            <a:xfrm>
              <a:off x="1365927" y="4088549"/>
              <a:ext cx="2706281" cy="723900"/>
            </a:xfrm>
            <a:prstGeom prst="rect">
              <a:avLst/>
            </a:prstGeom>
          </p:spPr>
        </p:pic>
        <p:pic>
          <p:nvPicPr>
            <p:cNvPr id="169" name="Picture 168">
              <a:extLst>
                <a:ext uri="{FF2B5EF4-FFF2-40B4-BE49-F238E27FC236}">
                  <a16:creationId xmlns:a16="http://schemas.microsoft.com/office/drawing/2014/main" id="{E1ACDB17-EAB6-9E9A-124F-860E6C1DED43}"/>
                </a:ext>
              </a:extLst>
            </p:cNvPr>
            <p:cNvPicPr>
              <a:picLocks noChangeAspect="1"/>
            </p:cNvPicPr>
            <p:nvPr/>
          </p:nvPicPr>
          <p:blipFill>
            <a:blip r:embed="rId5"/>
            <a:srcRect r="81826"/>
            <a:stretch/>
          </p:blipFill>
          <p:spPr>
            <a:xfrm>
              <a:off x="272927" y="4091425"/>
              <a:ext cx="1098673" cy="723900"/>
            </a:xfrm>
            <a:prstGeom prst="rect">
              <a:avLst/>
            </a:prstGeom>
          </p:spPr>
        </p:pic>
      </p:grpSp>
      <p:cxnSp>
        <p:nvCxnSpPr>
          <p:cNvPr id="177" name="Elbow Connector 176">
            <a:extLst>
              <a:ext uri="{FF2B5EF4-FFF2-40B4-BE49-F238E27FC236}">
                <a16:creationId xmlns:a16="http://schemas.microsoft.com/office/drawing/2014/main" id="{3C3E2D08-B7C7-83BA-51EA-26DC46D31512}"/>
              </a:ext>
            </a:extLst>
          </p:cNvPr>
          <p:cNvCxnSpPr>
            <a:cxnSpLocks/>
          </p:cNvCxnSpPr>
          <p:nvPr/>
        </p:nvCxnSpPr>
        <p:spPr>
          <a:xfrm rot="5400000" flipH="1" flipV="1">
            <a:off x="4854124" y="3205879"/>
            <a:ext cx="3275012" cy="411306"/>
          </a:xfrm>
          <a:prstGeom prst="bentConnector3">
            <a:avLst>
              <a:gd name="adj1" fmla="val 100215"/>
            </a:avLst>
          </a:prstGeom>
          <a:ln w="28575">
            <a:tailEnd type="triangle"/>
          </a:ln>
        </p:spPr>
        <p:style>
          <a:lnRef idx="1">
            <a:schemeClr val="dk1"/>
          </a:lnRef>
          <a:fillRef idx="0">
            <a:schemeClr val="dk1"/>
          </a:fillRef>
          <a:effectRef idx="0">
            <a:schemeClr val="dk1"/>
          </a:effectRef>
          <a:fontRef idx="minor">
            <a:schemeClr val="tx1"/>
          </a:fontRef>
        </p:style>
      </p:cxnSp>
      <p:cxnSp>
        <p:nvCxnSpPr>
          <p:cNvPr id="187" name="Elbow Connector 186">
            <a:extLst>
              <a:ext uri="{FF2B5EF4-FFF2-40B4-BE49-F238E27FC236}">
                <a16:creationId xmlns:a16="http://schemas.microsoft.com/office/drawing/2014/main" id="{8BC97134-718B-38CA-5836-21D6AFA5065F}"/>
              </a:ext>
            </a:extLst>
          </p:cNvPr>
          <p:cNvCxnSpPr>
            <a:cxnSpLocks/>
          </p:cNvCxnSpPr>
          <p:nvPr/>
        </p:nvCxnSpPr>
        <p:spPr>
          <a:xfrm flipV="1">
            <a:off x="6285975" y="4456812"/>
            <a:ext cx="1738321" cy="592226"/>
          </a:xfrm>
          <a:prstGeom prst="bentConnector3">
            <a:avLst>
              <a:gd name="adj1" fmla="val 99855"/>
            </a:avLst>
          </a:prstGeom>
          <a:ln w="28575"/>
        </p:spPr>
        <p:style>
          <a:lnRef idx="1">
            <a:schemeClr val="dk1"/>
          </a:lnRef>
          <a:fillRef idx="0">
            <a:schemeClr val="dk1"/>
          </a:fillRef>
          <a:effectRef idx="0">
            <a:schemeClr val="dk1"/>
          </a:effectRef>
          <a:fontRef idx="minor">
            <a:schemeClr val="tx1"/>
          </a:fontRef>
        </p:style>
      </p:cxnSp>
      <p:sp>
        <p:nvSpPr>
          <p:cNvPr id="189" name="Google Shape;128;p15">
            <a:extLst>
              <a:ext uri="{FF2B5EF4-FFF2-40B4-BE49-F238E27FC236}">
                <a16:creationId xmlns:a16="http://schemas.microsoft.com/office/drawing/2014/main" id="{4C369F56-21F4-58F4-CD01-195B3C7EEC8E}"/>
              </a:ext>
            </a:extLst>
          </p:cNvPr>
          <p:cNvSpPr txBox="1"/>
          <p:nvPr/>
        </p:nvSpPr>
        <p:spPr>
          <a:xfrm>
            <a:off x="6914684" y="3170554"/>
            <a:ext cx="1380451"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Nonlinear</a:t>
            </a:r>
          </a:p>
          <a:p>
            <a:pPr marL="0" lvl="0" indent="0" algn="ctr" rtl="0">
              <a:spcBef>
                <a:spcPts val="0"/>
              </a:spcBef>
              <a:spcAft>
                <a:spcPts val="0"/>
              </a:spcAft>
              <a:buNone/>
            </a:pPr>
            <a:r>
              <a:rPr lang="en" sz="1200">
                <a:solidFill>
                  <a:srgbClr val="F3F3F3"/>
                </a:solidFill>
                <a:highlight>
                  <a:srgbClr val="000000"/>
                </a:highlight>
              </a:rPr>
              <a:t>Activation</a:t>
            </a:r>
            <a:endParaRPr sz="1200">
              <a:solidFill>
                <a:srgbClr val="F3F3F3"/>
              </a:solidFill>
              <a:highlight>
                <a:srgbClr val="000000"/>
              </a:highlight>
            </a:endParaRPr>
          </a:p>
        </p:txBody>
      </p:sp>
      <p:sp>
        <p:nvSpPr>
          <p:cNvPr id="190" name="Google Shape;128;p15">
            <a:extLst>
              <a:ext uri="{FF2B5EF4-FFF2-40B4-BE49-F238E27FC236}">
                <a16:creationId xmlns:a16="http://schemas.microsoft.com/office/drawing/2014/main" id="{4E000A82-A53F-1C01-8CE7-7B046DCA04E0}"/>
              </a:ext>
            </a:extLst>
          </p:cNvPr>
          <p:cNvSpPr txBox="1"/>
          <p:nvPr/>
        </p:nvSpPr>
        <p:spPr>
          <a:xfrm>
            <a:off x="5948091" y="3145483"/>
            <a:ext cx="708389"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Next</a:t>
            </a:r>
          </a:p>
          <a:p>
            <a:pPr marL="0" lvl="0" indent="0" algn="ctr" rtl="0">
              <a:spcBef>
                <a:spcPts val="0"/>
              </a:spcBef>
              <a:spcAft>
                <a:spcPts val="0"/>
              </a:spcAft>
              <a:buNone/>
            </a:pPr>
            <a:r>
              <a:rPr lang="en" sz="1200">
                <a:solidFill>
                  <a:srgbClr val="F3F3F3"/>
                </a:solidFill>
                <a:highlight>
                  <a:srgbClr val="000000"/>
                </a:highlight>
              </a:rPr>
              <a:t>Layer</a:t>
            </a:r>
            <a:endParaRPr sz="1200">
              <a:solidFill>
                <a:srgbClr val="F3F3F3"/>
              </a:solidFill>
              <a:highlight>
                <a:srgbClr val="000000"/>
              </a:highlight>
            </a:endParaRPr>
          </a:p>
        </p:txBody>
      </p:sp>
      <p:sp>
        <p:nvSpPr>
          <p:cNvPr id="191" name="Google Shape;128;p15">
            <a:extLst>
              <a:ext uri="{FF2B5EF4-FFF2-40B4-BE49-F238E27FC236}">
                <a16:creationId xmlns:a16="http://schemas.microsoft.com/office/drawing/2014/main" id="{4560FE83-C1D2-7D39-6E2E-42088545F187}"/>
              </a:ext>
            </a:extLst>
          </p:cNvPr>
          <p:cNvSpPr txBox="1"/>
          <p:nvPr/>
        </p:nvSpPr>
        <p:spPr>
          <a:xfrm>
            <a:off x="6204617" y="510496"/>
            <a:ext cx="295912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3F3F3"/>
                </a:solidFill>
                <a:highlight>
                  <a:srgbClr val="000000"/>
                </a:highlight>
              </a:rPr>
              <a:t>Neural Network “Layer” Schematic</a:t>
            </a:r>
            <a:endParaRPr>
              <a:solidFill>
                <a:srgbClr val="F3F3F3"/>
              </a:solidFill>
              <a:highlight>
                <a:srgbClr val="000000"/>
              </a:highlight>
            </a:endParaRPr>
          </a:p>
        </p:txBody>
      </p:sp>
      <p:sp>
        <p:nvSpPr>
          <p:cNvPr id="147" name="Google Shape;128;p15">
            <a:extLst>
              <a:ext uri="{FF2B5EF4-FFF2-40B4-BE49-F238E27FC236}">
                <a16:creationId xmlns:a16="http://schemas.microsoft.com/office/drawing/2014/main" id="{8678DBE6-0145-3763-C621-0C5C6DEFF597}"/>
              </a:ext>
            </a:extLst>
          </p:cNvPr>
          <p:cNvSpPr txBox="1"/>
          <p:nvPr/>
        </p:nvSpPr>
        <p:spPr>
          <a:xfrm>
            <a:off x="8118057" y="1823841"/>
            <a:ext cx="925388"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3F3F3"/>
                </a:solidFill>
                <a:highlight>
                  <a:srgbClr val="000000"/>
                </a:highlight>
              </a:rPr>
              <a:t>Rotate</a:t>
            </a:r>
            <a:endParaRPr sz="1200">
              <a:solidFill>
                <a:srgbClr val="F3F3F3"/>
              </a:solidFill>
              <a:highlight>
                <a:srgbClr val="000000"/>
              </a:highlight>
            </a:endParaRPr>
          </a:p>
        </p:txBody>
      </p:sp>
      <p:sp>
        <p:nvSpPr>
          <p:cNvPr id="200" name="Rectangle 199">
            <a:extLst>
              <a:ext uri="{FF2B5EF4-FFF2-40B4-BE49-F238E27FC236}">
                <a16:creationId xmlns:a16="http://schemas.microsoft.com/office/drawing/2014/main" id="{C85AEC09-6AAA-78C2-0AA1-14DE4EA61A40}"/>
              </a:ext>
            </a:extLst>
          </p:cNvPr>
          <p:cNvSpPr/>
          <p:nvPr/>
        </p:nvSpPr>
        <p:spPr>
          <a:xfrm>
            <a:off x="814612" y="3958907"/>
            <a:ext cx="719040" cy="466546"/>
          </a:xfrm>
          <a:prstGeom prst="rect">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Ax+b</a:t>
            </a:r>
          </a:p>
        </p:txBody>
      </p:sp>
      <p:sp>
        <p:nvSpPr>
          <p:cNvPr id="201" name="Oval 200">
            <a:extLst>
              <a:ext uri="{FF2B5EF4-FFF2-40B4-BE49-F238E27FC236}">
                <a16:creationId xmlns:a16="http://schemas.microsoft.com/office/drawing/2014/main" id="{B4610215-DB75-BA04-210E-B1F3EC824874}"/>
              </a:ext>
            </a:extLst>
          </p:cNvPr>
          <p:cNvSpPr/>
          <p:nvPr/>
        </p:nvSpPr>
        <p:spPr>
          <a:xfrm>
            <a:off x="1648027" y="3964104"/>
            <a:ext cx="436370" cy="4363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201">
            <a:extLst>
              <a:ext uri="{FF2B5EF4-FFF2-40B4-BE49-F238E27FC236}">
                <a16:creationId xmlns:a16="http://schemas.microsoft.com/office/drawing/2014/main" id="{868A3908-2825-2139-0ECE-404EF734966D}"/>
              </a:ext>
            </a:extLst>
          </p:cNvPr>
          <p:cNvSpPr/>
          <p:nvPr/>
        </p:nvSpPr>
        <p:spPr>
          <a:xfrm>
            <a:off x="1709832" y="4102862"/>
            <a:ext cx="319041" cy="158854"/>
          </a:xfrm>
          <a:custGeom>
            <a:avLst/>
            <a:gdLst>
              <a:gd name="connsiteX0" fmla="*/ 0 w 825689"/>
              <a:gd name="connsiteY0" fmla="*/ 219794 h 411119"/>
              <a:gd name="connsiteX1" fmla="*/ 286603 w 825689"/>
              <a:gd name="connsiteY1" fmla="*/ 404039 h 411119"/>
              <a:gd name="connsiteX2" fmla="*/ 552734 w 825689"/>
              <a:gd name="connsiteY2" fmla="*/ 1430 h 411119"/>
              <a:gd name="connsiteX3" fmla="*/ 812042 w 825689"/>
              <a:gd name="connsiteY3" fmla="*/ 260737 h 411119"/>
              <a:gd name="connsiteX4" fmla="*/ 812042 w 825689"/>
              <a:gd name="connsiteY4" fmla="*/ 260737 h 411119"/>
              <a:gd name="connsiteX5" fmla="*/ 825689 w 825689"/>
              <a:gd name="connsiteY5" fmla="*/ 274385 h 41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89" h="411119">
                <a:moveTo>
                  <a:pt x="0" y="219794"/>
                </a:moveTo>
                <a:cubicBezTo>
                  <a:pt x="97240" y="330113"/>
                  <a:pt x="194481" y="440433"/>
                  <a:pt x="286603" y="404039"/>
                </a:cubicBezTo>
                <a:cubicBezTo>
                  <a:pt x="378725" y="367645"/>
                  <a:pt x="465161" y="25314"/>
                  <a:pt x="552734" y="1430"/>
                </a:cubicBezTo>
                <a:cubicBezTo>
                  <a:pt x="640307" y="-22454"/>
                  <a:pt x="812042" y="260737"/>
                  <a:pt x="812042" y="260737"/>
                </a:cubicBezTo>
                <a:lnTo>
                  <a:pt x="812042" y="260737"/>
                </a:lnTo>
                <a:lnTo>
                  <a:pt x="825689" y="274385"/>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Arrow Connector 205">
            <a:extLst>
              <a:ext uri="{FF2B5EF4-FFF2-40B4-BE49-F238E27FC236}">
                <a16:creationId xmlns:a16="http://schemas.microsoft.com/office/drawing/2014/main" id="{99EB5C79-C7A1-BE42-22E0-19585AD06CFD}"/>
              </a:ext>
            </a:extLst>
          </p:cNvPr>
          <p:cNvCxnSpPr>
            <a:cxnSpLocks/>
            <a:stCxn id="207" idx="3"/>
          </p:cNvCxnSpPr>
          <p:nvPr/>
        </p:nvCxnSpPr>
        <p:spPr>
          <a:xfrm>
            <a:off x="3042364" y="4192180"/>
            <a:ext cx="78473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61D12830-30EE-D238-2E70-888459C709FA}"/>
              </a:ext>
            </a:extLst>
          </p:cNvPr>
          <p:cNvSpPr/>
          <p:nvPr/>
        </p:nvSpPr>
        <p:spPr>
          <a:xfrm>
            <a:off x="2323324" y="3958907"/>
            <a:ext cx="719040" cy="466546"/>
          </a:xfrm>
          <a:prstGeom prst="rect">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Ax+b</a:t>
            </a:r>
          </a:p>
        </p:txBody>
      </p:sp>
      <p:sp>
        <p:nvSpPr>
          <p:cNvPr id="208" name="Oval 207">
            <a:extLst>
              <a:ext uri="{FF2B5EF4-FFF2-40B4-BE49-F238E27FC236}">
                <a16:creationId xmlns:a16="http://schemas.microsoft.com/office/drawing/2014/main" id="{2207FFAF-E1BB-DA3A-4F37-D564DC76B932}"/>
              </a:ext>
            </a:extLst>
          </p:cNvPr>
          <p:cNvSpPr/>
          <p:nvPr/>
        </p:nvSpPr>
        <p:spPr>
          <a:xfrm>
            <a:off x="3156739" y="3964104"/>
            <a:ext cx="436370" cy="4363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208">
            <a:extLst>
              <a:ext uri="{FF2B5EF4-FFF2-40B4-BE49-F238E27FC236}">
                <a16:creationId xmlns:a16="http://schemas.microsoft.com/office/drawing/2014/main" id="{226F91A4-CB44-75AD-D0D4-03CF360E50C3}"/>
              </a:ext>
            </a:extLst>
          </p:cNvPr>
          <p:cNvSpPr/>
          <p:nvPr/>
        </p:nvSpPr>
        <p:spPr>
          <a:xfrm>
            <a:off x="3218544" y="4102862"/>
            <a:ext cx="319041" cy="158854"/>
          </a:xfrm>
          <a:custGeom>
            <a:avLst/>
            <a:gdLst>
              <a:gd name="connsiteX0" fmla="*/ 0 w 825689"/>
              <a:gd name="connsiteY0" fmla="*/ 219794 h 411119"/>
              <a:gd name="connsiteX1" fmla="*/ 286603 w 825689"/>
              <a:gd name="connsiteY1" fmla="*/ 404039 h 411119"/>
              <a:gd name="connsiteX2" fmla="*/ 552734 w 825689"/>
              <a:gd name="connsiteY2" fmla="*/ 1430 h 411119"/>
              <a:gd name="connsiteX3" fmla="*/ 812042 w 825689"/>
              <a:gd name="connsiteY3" fmla="*/ 260737 h 411119"/>
              <a:gd name="connsiteX4" fmla="*/ 812042 w 825689"/>
              <a:gd name="connsiteY4" fmla="*/ 260737 h 411119"/>
              <a:gd name="connsiteX5" fmla="*/ 825689 w 825689"/>
              <a:gd name="connsiteY5" fmla="*/ 274385 h 41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89" h="411119">
                <a:moveTo>
                  <a:pt x="0" y="219794"/>
                </a:moveTo>
                <a:cubicBezTo>
                  <a:pt x="97240" y="330113"/>
                  <a:pt x="194481" y="440433"/>
                  <a:pt x="286603" y="404039"/>
                </a:cubicBezTo>
                <a:cubicBezTo>
                  <a:pt x="378725" y="367645"/>
                  <a:pt x="465161" y="25314"/>
                  <a:pt x="552734" y="1430"/>
                </a:cubicBezTo>
                <a:cubicBezTo>
                  <a:pt x="640307" y="-22454"/>
                  <a:pt x="812042" y="260737"/>
                  <a:pt x="812042" y="260737"/>
                </a:cubicBezTo>
                <a:lnTo>
                  <a:pt x="812042" y="260737"/>
                </a:lnTo>
                <a:lnTo>
                  <a:pt x="825689" y="274385"/>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 name="Straight Arrow Connector 209">
            <a:extLst>
              <a:ext uri="{FF2B5EF4-FFF2-40B4-BE49-F238E27FC236}">
                <a16:creationId xmlns:a16="http://schemas.microsoft.com/office/drawing/2014/main" id="{0462280C-4C46-3137-D1E0-D4647C79977C}"/>
              </a:ext>
            </a:extLst>
          </p:cNvPr>
          <p:cNvCxnSpPr>
            <a:cxnSpLocks/>
            <a:stCxn id="211" idx="3"/>
          </p:cNvCxnSpPr>
          <p:nvPr/>
        </p:nvCxnSpPr>
        <p:spPr>
          <a:xfrm>
            <a:off x="4544402" y="4192180"/>
            <a:ext cx="78473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DD751B63-13A0-AAE2-39BA-63CF87AF0E33}"/>
              </a:ext>
            </a:extLst>
          </p:cNvPr>
          <p:cNvSpPr/>
          <p:nvPr/>
        </p:nvSpPr>
        <p:spPr>
          <a:xfrm>
            <a:off x="3825362" y="3958907"/>
            <a:ext cx="719040" cy="466546"/>
          </a:xfrm>
          <a:prstGeom prst="rect">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Ax+b</a:t>
            </a:r>
          </a:p>
        </p:txBody>
      </p:sp>
      <p:sp>
        <p:nvSpPr>
          <p:cNvPr id="212" name="Oval 211">
            <a:extLst>
              <a:ext uri="{FF2B5EF4-FFF2-40B4-BE49-F238E27FC236}">
                <a16:creationId xmlns:a16="http://schemas.microsoft.com/office/drawing/2014/main" id="{4BB07CCF-CA9B-5590-67A6-4E5E48A9BABF}"/>
              </a:ext>
            </a:extLst>
          </p:cNvPr>
          <p:cNvSpPr/>
          <p:nvPr/>
        </p:nvSpPr>
        <p:spPr>
          <a:xfrm>
            <a:off x="4658777" y="3964104"/>
            <a:ext cx="436370" cy="4363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6EFD6919-0A00-D19F-2F97-A70FE7BE0845}"/>
              </a:ext>
            </a:extLst>
          </p:cNvPr>
          <p:cNvSpPr/>
          <p:nvPr/>
        </p:nvSpPr>
        <p:spPr>
          <a:xfrm>
            <a:off x="4720582" y="4102862"/>
            <a:ext cx="319041" cy="158854"/>
          </a:xfrm>
          <a:custGeom>
            <a:avLst/>
            <a:gdLst>
              <a:gd name="connsiteX0" fmla="*/ 0 w 825689"/>
              <a:gd name="connsiteY0" fmla="*/ 219794 h 411119"/>
              <a:gd name="connsiteX1" fmla="*/ 286603 w 825689"/>
              <a:gd name="connsiteY1" fmla="*/ 404039 h 411119"/>
              <a:gd name="connsiteX2" fmla="*/ 552734 w 825689"/>
              <a:gd name="connsiteY2" fmla="*/ 1430 h 411119"/>
              <a:gd name="connsiteX3" fmla="*/ 812042 w 825689"/>
              <a:gd name="connsiteY3" fmla="*/ 260737 h 411119"/>
              <a:gd name="connsiteX4" fmla="*/ 812042 w 825689"/>
              <a:gd name="connsiteY4" fmla="*/ 260737 h 411119"/>
              <a:gd name="connsiteX5" fmla="*/ 825689 w 825689"/>
              <a:gd name="connsiteY5" fmla="*/ 274385 h 41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89" h="411119">
                <a:moveTo>
                  <a:pt x="0" y="219794"/>
                </a:moveTo>
                <a:cubicBezTo>
                  <a:pt x="97240" y="330113"/>
                  <a:pt x="194481" y="440433"/>
                  <a:pt x="286603" y="404039"/>
                </a:cubicBezTo>
                <a:cubicBezTo>
                  <a:pt x="378725" y="367645"/>
                  <a:pt x="465161" y="25314"/>
                  <a:pt x="552734" y="1430"/>
                </a:cubicBezTo>
                <a:cubicBezTo>
                  <a:pt x="640307" y="-22454"/>
                  <a:pt x="812042" y="260737"/>
                  <a:pt x="812042" y="260737"/>
                </a:cubicBezTo>
                <a:lnTo>
                  <a:pt x="812042" y="260737"/>
                </a:lnTo>
                <a:lnTo>
                  <a:pt x="825689" y="274385"/>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59115DA0-B692-4D0A-DBEE-2A948353DE82}"/>
              </a:ext>
            </a:extLst>
          </p:cNvPr>
          <p:cNvSpPr/>
          <p:nvPr/>
        </p:nvSpPr>
        <p:spPr>
          <a:xfrm>
            <a:off x="362201" y="4035830"/>
            <a:ext cx="256202" cy="312700"/>
          </a:xfrm>
          <a:prstGeom prst="rect">
            <a:avLst/>
          </a:prstGeom>
          <a:solidFill>
            <a:schemeClr val="accent6">
              <a:lumMod val="40000"/>
              <a:lumOff val="6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x</a:t>
            </a:r>
          </a:p>
        </p:txBody>
      </p:sp>
      <p:cxnSp>
        <p:nvCxnSpPr>
          <p:cNvPr id="215" name="Straight Arrow Connector 214">
            <a:extLst>
              <a:ext uri="{FF2B5EF4-FFF2-40B4-BE49-F238E27FC236}">
                <a16:creationId xmlns:a16="http://schemas.microsoft.com/office/drawing/2014/main" id="{35E5FAB2-028A-413E-5CCD-226E62FE6861}"/>
              </a:ext>
            </a:extLst>
          </p:cNvPr>
          <p:cNvCxnSpPr>
            <a:cxnSpLocks/>
            <a:stCxn id="214" idx="3"/>
            <a:endCxn id="200" idx="1"/>
          </p:cNvCxnSpPr>
          <p:nvPr/>
        </p:nvCxnSpPr>
        <p:spPr>
          <a:xfrm>
            <a:off x="618403" y="4192180"/>
            <a:ext cx="19620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1BF7D0E5-20F6-2575-FB30-7664F5D5CBE9}"/>
              </a:ext>
            </a:extLst>
          </p:cNvPr>
          <p:cNvSpPr/>
          <p:nvPr/>
        </p:nvSpPr>
        <p:spPr>
          <a:xfrm>
            <a:off x="5344924" y="4035830"/>
            <a:ext cx="256202" cy="312700"/>
          </a:xfrm>
          <a:prstGeom prst="rect">
            <a:avLst/>
          </a:prstGeom>
          <a:solidFill>
            <a:schemeClr val="accent6">
              <a:lumMod val="40000"/>
              <a:lumOff val="6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y</a:t>
            </a:r>
          </a:p>
        </p:txBody>
      </p:sp>
      <p:sp>
        <p:nvSpPr>
          <p:cNvPr id="220" name="TextBox 219">
            <a:extLst>
              <a:ext uri="{FF2B5EF4-FFF2-40B4-BE49-F238E27FC236}">
                <a16:creationId xmlns:a16="http://schemas.microsoft.com/office/drawing/2014/main" id="{19BB5438-5DB6-C758-1AA1-1F776DD561BB}"/>
              </a:ext>
            </a:extLst>
          </p:cNvPr>
          <p:cNvSpPr txBox="1"/>
          <p:nvPr/>
        </p:nvSpPr>
        <p:spPr>
          <a:xfrm>
            <a:off x="680289" y="3685808"/>
            <a:ext cx="780983" cy="307777"/>
          </a:xfrm>
          <a:prstGeom prst="rect">
            <a:avLst/>
          </a:prstGeom>
          <a:noFill/>
        </p:spPr>
        <p:txBody>
          <a:bodyPr wrap="none" rtlCol="0">
            <a:spAutoFit/>
          </a:bodyPr>
          <a:lstStyle/>
          <a:p>
            <a:r>
              <a:rPr lang="en-US"/>
              <a:t>Layer 1</a:t>
            </a:r>
          </a:p>
        </p:txBody>
      </p:sp>
      <p:sp>
        <p:nvSpPr>
          <p:cNvPr id="222" name="TextBox 221">
            <a:extLst>
              <a:ext uri="{FF2B5EF4-FFF2-40B4-BE49-F238E27FC236}">
                <a16:creationId xmlns:a16="http://schemas.microsoft.com/office/drawing/2014/main" id="{9D0A2F54-55CA-2BE4-94F9-EE5853220BD1}"/>
              </a:ext>
            </a:extLst>
          </p:cNvPr>
          <p:cNvSpPr txBox="1"/>
          <p:nvPr/>
        </p:nvSpPr>
        <p:spPr>
          <a:xfrm>
            <a:off x="2211806" y="3679864"/>
            <a:ext cx="780983" cy="307777"/>
          </a:xfrm>
          <a:prstGeom prst="rect">
            <a:avLst/>
          </a:prstGeom>
          <a:noFill/>
        </p:spPr>
        <p:txBody>
          <a:bodyPr wrap="none" rtlCol="0">
            <a:spAutoFit/>
          </a:bodyPr>
          <a:lstStyle/>
          <a:p>
            <a:r>
              <a:rPr lang="en-US"/>
              <a:t>Layer 2</a:t>
            </a:r>
          </a:p>
        </p:txBody>
      </p:sp>
      <p:sp>
        <p:nvSpPr>
          <p:cNvPr id="224" name="TextBox 223">
            <a:extLst>
              <a:ext uri="{FF2B5EF4-FFF2-40B4-BE49-F238E27FC236}">
                <a16:creationId xmlns:a16="http://schemas.microsoft.com/office/drawing/2014/main" id="{9B51BD00-1F68-5AEF-69D9-230C834CEC13}"/>
              </a:ext>
            </a:extLst>
          </p:cNvPr>
          <p:cNvSpPr txBox="1"/>
          <p:nvPr/>
        </p:nvSpPr>
        <p:spPr>
          <a:xfrm>
            <a:off x="3724453" y="3681679"/>
            <a:ext cx="780983" cy="307777"/>
          </a:xfrm>
          <a:prstGeom prst="rect">
            <a:avLst/>
          </a:prstGeom>
          <a:noFill/>
        </p:spPr>
        <p:txBody>
          <a:bodyPr wrap="none" rtlCol="0">
            <a:spAutoFit/>
          </a:bodyPr>
          <a:lstStyle/>
          <a:p>
            <a:r>
              <a:rPr lang="en-US"/>
              <a:t>Layer 3</a:t>
            </a:r>
          </a:p>
        </p:txBody>
      </p:sp>
      <p:sp>
        <p:nvSpPr>
          <p:cNvPr id="227" name="Slide Number Placeholder 226">
            <a:extLst>
              <a:ext uri="{FF2B5EF4-FFF2-40B4-BE49-F238E27FC236}">
                <a16:creationId xmlns:a16="http://schemas.microsoft.com/office/drawing/2014/main" id="{F3132B5D-3ABA-43CB-7B1B-D7403BF751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a:t>
            </a:fld>
            <a:endParaRPr lang="en"/>
          </a:p>
        </p:txBody>
      </p:sp>
    </p:spTree>
    <p:extLst>
      <p:ext uri="{BB962C8B-B14F-4D97-AF65-F5344CB8AC3E}">
        <p14:creationId xmlns:p14="http://schemas.microsoft.com/office/powerpoint/2010/main" val="2163591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B03DB-5B9B-D430-235A-CA7E243EBAD4}"/>
            </a:ext>
          </a:extLst>
        </p:cNvPr>
        <p:cNvGrpSpPr/>
        <p:nvPr/>
      </p:nvGrpSpPr>
      <p:grpSpPr>
        <a:xfrm>
          <a:off x="0" y="0"/>
          <a:ext cx="0" cy="0"/>
          <a:chOff x="0" y="0"/>
          <a:chExt cx="0" cy="0"/>
        </a:xfrm>
      </p:grpSpPr>
      <p:pic>
        <p:nvPicPr>
          <p:cNvPr id="31" name="Picture 30" descr="Text&#10;&#10;AI-generated content may be incorrect.">
            <a:extLst>
              <a:ext uri="{FF2B5EF4-FFF2-40B4-BE49-F238E27FC236}">
                <a16:creationId xmlns:a16="http://schemas.microsoft.com/office/drawing/2014/main" id="{B3F28E40-18B9-C998-C049-289151509CC6}"/>
              </a:ext>
            </a:extLst>
          </p:cNvPr>
          <p:cNvPicPr>
            <a:picLocks noChangeAspect="1"/>
          </p:cNvPicPr>
          <p:nvPr/>
        </p:nvPicPr>
        <p:blipFill>
          <a:blip r:embed="rId3"/>
          <a:stretch>
            <a:fillRect/>
          </a:stretch>
        </p:blipFill>
        <p:spPr>
          <a:xfrm>
            <a:off x="5046607" y="3612265"/>
            <a:ext cx="3733263" cy="1354667"/>
          </a:xfrm>
          <a:prstGeom prst="rect">
            <a:avLst/>
          </a:prstGeom>
        </p:spPr>
      </p:pic>
      <p:sp>
        <p:nvSpPr>
          <p:cNvPr id="2" name="Google Shape;143;p16">
            <a:extLst>
              <a:ext uri="{FF2B5EF4-FFF2-40B4-BE49-F238E27FC236}">
                <a16:creationId xmlns:a16="http://schemas.microsoft.com/office/drawing/2014/main" id="{9D44A071-0159-E586-E3F0-9D9C7BD70D1E}"/>
              </a:ext>
            </a:extLst>
          </p:cNvPr>
          <p:cNvSpPr txBox="1"/>
          <p:nvPr/>
        </p:nvSpPr>
        <p:spPr>
          <a:xfrm>
            <a:off x="83100" y="64025"/>
            <a:ext cx="5298464"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latin typeface="Calibri"/>
                <a:ea typeface="Calibri"/>
                <a:cs typeface="Calibri"/>
                <a:sym typeface="Calibri"/>
              </a:rPr>
              <a:t>Loss function and learning process</a:t>
            </a:r>
            <a:endParaRPr sz="2800">
              <a:latin typeface="Calibri"/>
              <a:ea typeface="Calibri"/>
              <a:cs typeface="Calibri"/>
              <a:sym typeface="Calibri"/>
            </a:endParaRPr>
          </a:p>
        </p:txBody>
      </p:sp>
      <p:sp>
        <p:nvSpPr>
          <p:cNvPr id="3" name="Google Shape;144;p16">
            <a:extLst>
              <a:ext uri="{FF2B5EF4-FFF2-40B4-BE49-F238E27FC236}">
                <a16:creationId xmlns:a16="http://schemas.microsoft.com/office/drawing/2014/main" id="{19A1A2FC-0058-7572-4C36-F5E9FE473085}"/>
              </a:ext>
            </a:extLst>
          </p:cNvPr>
          <p:cNvSpPr txBox="1"/>
          <p:nvPr/>
        </p:nvSpPr>
        <p:spPr>
          <a:xfrm>
            <a:off x="104700" y="762650"/>
            <a:ext cx="6063716" cy="4173662"/>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US" sz="1800">
                <a:solidFill>
                  <a:srgbClr val="0C0C0C"/>
                </a:solidFill>
                <a:latin typeface="Calibri"/>
                <a:ea typeface="Calibri"/>
                <a:cs typeface="Calibri"/>
                <a:sym typeface="Calibri"/>
              </a:rPr>
              <a:t>During training, neural networks use the </a:t>
            </a:r>
            <a:r>
              <a:rPr lang="en-US" sz="1800" b="1">
                <a:solidFill>
                  <a:srgbClr val="0C0C0C"/>
                </a:solidFill>
                <a:latin typeface="Calibri"/>
                <a:ea typeface="Calibri"/>
                <a:cs typeface="Calibri"/>
                <a:sym typeface="Calibri"/>
              </a:rPr>
              <a:t>backpropagation</a:t>
            </a:r>
            <a:r>
              <a:rPr lang="en-US" sz="1800">
                <a:solidFill>
                  <a:srgbClr val="0C0C0C"/>
                </a:solidFill>
                <a:latin typeface="Calibri"/>
                <a:ea typeface="Calibri"/>
                <a:cs typeface="Calibri"/>
                <a:sym typeface="Calibri"/>
              </a:rPr>
              <a:t> algorithm to iteratively modify learnable parameters with the goal of optimizing a differentiable </a:t>
            </a:r>
            <a:r>
              <a:rPr lang="en-US" sz="1800" b="1">
                <a:solidFill>
                  <a:srgbClr val="0C0C0C"/>
                </a:solidFill>
                <a:latin typeface="Calibri"/>
                <a:ea typeface="Calibri"/>
                <a:cs typeface="Calibri"/>
                <a:sym typeface="Calibri"/>
              </a:rPr>
              <a:t>loss function</a:t>
            </a:r>
            <a:r>
              <a:rPr lang="en-US" sz="1800">
                <a:solidFill>
                  <a:srgbClr val="0C0C0C"/>
                </a:solidFill>
                <a:latin typeface="Calibri"/>
                <a:ea typeface="Calibri"/>
                <a:cs typeface="Calibri"/>
                <a:sym typeface="Calibri"/>
              </a:rPr>
              <a:t>, which characterizes the skill of the model for each input/output pair</a:t>
            </a:r>
            <a:r>
              <a:rPr lang="en-US" sz="1800" b="1">
                <a:solidFill>
                  <a:srgbClr val="0C0C0C"/>
                </a:solidFill>
                <a:latin typeface="Calibri"/>
                <a:ea typeface="Calibri"/>
                <a:cs typeface="Calibri"/>
                <a:sym typeface="Calibri"/>
              </a:rPr>
              <a:t>.</a:t>
            </a:r>
          </a:p>
          <a:p>
            <a:pPr marL="0" lvl="0" indent="0" algn="l" rtl="0">
              <a:lnSpc>
                <a:spcPct val="80000"/>
              </a:lnSpc>
              <a:spcBef>
                <a:spcPts val="0"/>
              </a:spcBef>
              <a:spcAft>
                <a:spcPts val="0"/>
              </a:spcAft>
              <a:buNone/>
            </a:pPr>
            <a:endParaRPr lang="en-US" sz="1800" b="1">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1800">
                <a:solidFill>
                  <a:srgbClr val="0C0C0C"/>
                </a:solidFill>
                <a:latin typeface="Calibri"/>
                <a:ea typeface="Calibri"/>
                <a:cs typeface="Calibri"/>
                <a:sym typeface="Calibri"/>
              </a:rPr>
              <a:t>Since the entire ANN is differentiable, the chain rule can be applied to determine the gradient of loss with respect to each learnable weight in the network. The magnitude of updates to the weights depends on the learning rate. </a:t>
            </a:r>
          </a:p>
          <a:p>
            <a:pPr marL="0" lvl="0" indent="0" algn="l" rtl="0">
              <a:lnSpc>
                <a:spcPct val="80000"/>
              </a:lnSpc>
              <a:spcBef>
                <a:spcPts val="0"/>
              </a:spcBef>
              <a:spcAft>
                <a:spcPts val="0"/>
              </a:spcAft>
              <a:buNone/>
            </a:pPr>
            <a:endParaRPr lang="en-US" sz="1800">
              <a:solidFill>
                <a:srgbClr val="0C0C0C"/>
              </a:solidFill>
              <a:latin typeface="Calibri"/>
              <a:ea typeface="Calibri"/>
              <a:cs typeface="Calibri"/>
              <a:sym typeface="Calibri"/>
            </a:endParaRPr>
          </a:p>
          <a:p>
            <a:pPr marL="0" lvl="0" indent="0" algn="l" rtl="0">
              <a:lnSpc>
                <a:spcPct val="80000"/>
              </a:lnSpc>
              <a:spcBef>
                <a:spcPts val="0"/>
              </a:spcBef>
              <a:spcAft>
                <a:spcPts val="0"/>
              </a:spcAft>
              <a:buNone/>
            </a:pPr>
            <a:r>
              <a:rPr lang="en-US" sz="1800">
                <a:solidFill>
                  <a:srgbClr val="0C0C0C"/>
                </a:solidFill>
                <a:latin typeface="Calibri"/>
                <a:ea typeface="Calibri"/>
                <a:cs typeface="Calibri"/>
                <a:sym typeface="Calibri"/>
              </a:rPr>
              <a:t>We introduce three </a:t>
            </a:r>
            <a:r>
              <a:rPr lang="en-US" sz="1800" b="1">
                <a:solidFill>
                  <a:srgbClr val="0C0C0C"/>
                </a:solidFill>
                <a:latin typeface="Calibri"/>
                <a:ea typeface="Calibri"/>
                <a:cs typeface="Calibri"/>
                <a:sym typeface="Calibri"/>
              </a:rPr>
              <a:t>custom manipulations </a:t>
            </a:r>
            <a:r>
              <a:rPr lang="en-US" sz="1800">
                <a:solidFill>
                  <a:srgbClr val="0C0C0C"/>
                </a:solidFill>
                <a:latin typeface="Calibri"/>
                <a:ea typeface="Calibri"/>
                <a:cs typeface="Calibri"/>
                <a:sym typeface="Calibri"/>
              </a:rPr>
              <a:t>to the loss that will be treated as independent variables:</a:t>
            </a:r>
          </a:p>
          <a:p>
            <a:pPr marL="0" lvl="0" indent="0" algn="l" rtl="0">
              <a:lnSpc>
                <a:spcPct val="80000"/>
              </a:lnSpc>
              <a:spcBef>
                <a:spcPts val="0"/>
              </a:spcBef>
              <a:spcAft>
                <a:spcPts val="0"/>
              </a:spcAft>
              <a:buNone/>
            </a:pPr>
            <a:endParaRPr lang="en-US" sz="1800">
              <a:solidFill>
                <a:srgbClr val="0C0C0C"/>
              </a:solidFill>
              <a:latin typeface="Calibri"/>
              <a:ea typeface="Calibri"/>
              <a:cs typeface="Calibri"/>
              <a:sym typeface="Calibri"/>
            </a:endParaRPr>
          </a:p>
          <a:p>
            <a:pPr marL="342900" lvl="0" indent="-342900" algn="l" rtl="0">
              <a:lnSpc>
                <a:spcPct val="80000"/>
              </a:lnSpc>
              <a:spcBef>
                <a:spcPts val="0"/>
              </a:spcBef>
              <a:spcAft>
                <a:spcPts val="0"/>
              </a:spcAft>
              <a:buFont typeface="+mj-lt"/>
              <a:buAutoNum type="arabicPeriod"/>
            </a:pPr>
            <a:r>
              <a:rPr lang="en-US" sz="1600" b="1">
                <a:solidFill>
                  <a:srgbClr val="0C0C0C"/>
                </a:solidFill>
                <a:latin typeface="Calibri"/>
                <a:ea typeface="Calibri"/>
                <a:cs typeface="Calibri"/>
                <a:sym typeface="Calibri"/>
              </a:rPr>
              <a:t>Increment Ratio</a:t>
            </a:r>
            <a:r>
              <a:rPr lang="en-US" sz="1600">
                <a:solidFill>
                  <a:srgbClr val="0C0C0C"/>
                </a:solidFill>
                <a:latin typeface="Calibri"/>
                <a:ea typeface="Calibri"/>
                <a:cs typeface="Calibri"/>
                <a:sym typeface="Calibri"/>
              </a:rPr>
              <a:t> balances local increment loss</a:t>
            </a:r>
            <a:br>
              <a:rPr lang="en-US" sz="1600">
                <a:solidFill>
                  <a:srgbClr val="0C0C0C"/>
                </a:solidFill>
                <a:latin typeface="Calibri"/>
                <a:ea typeface="Calibri"/>
                <a:cs typeface="Calibri"/>
                <a:sym typeface="Calibri"/>
              </a:rPr>
            </a:br>
            <a:r>
              <a:rPr lang="en-US" sz="1600">
                <a:solidFill>
                  <a:srgbClr val="0C0C0C"/>
                </a:solidFill>
                <a:latin typeface="Calibri"/>
                <a:ea typeface="Calibri"/>
                <a:cs typeface="Calibri"/>
                <a:sym typeface="Calibri"/>
              </a:rPr>
              <a:t>with the integrated state loss of the full sequence.</a:t>
            </a:r>
          </a:p>
          <a:p>
            <a:pPr marL="342900" lvl="0" indent="-342900" algn="l" rtl="0">
              <a:lnSpc>
                <a:spcPct val="80000"/>
              </a:lnSpc>
              <a:spcBef>
                <a:spcPts val="0"/>
              </a:spcBef>
              <a:spcAft>
                <a:spcPts val="0"/>
              </a:spcAft>
              <a:buFont typeface="+mj-lt"/>
              <a:buAutoNum type="arabicPeriod"/>
            </a:pPr>
            <a:r>
              <a:rPr lang="en-US" sz="1600" b="1">
                <a:solidFill>
                  <a:srgbClr val="0C0C0C"/>
                </a:solidFill>
                <a:latin typeface="Calibri"/>
                <a:ea typeface="Calibri"/>
                <a:cs typeface="Calibri"/>
                <a:sym typeface="Calibri"/>
              </a:rPr>
              <a:t>Magnitude Bias</a:t>
            </a:r>
            <a:r>
              <a:rPr lang="en-US" sz="1600">
                <a:solidFill>
                  <a:srgbClr val="0C0C0C"/>
                </a:solidFill>
                <a:latin typeface="Calibri"/>
                <a:ea typeface="Calibri"/>
                <a:cs typeface="Calibri"/>
                <a:sym typeface="Calibri"/>
              </a:rPr>
              <a:t> emphasizes cases where the</a:t>
            </a:r>
            <a:br>
              <a:rPr lang="en-US" sz="1600">
                <a:solidFill>
                  <a:srgbClr val="0C0C0C"/>
                </a:solidFill>
                <a:latin typeface="Calibri"/>
                <a:ea typeface="Calibri"/>
                <a:cs typeface="Calibri"/>
                <a:sym typeface="Calibri"/>
              </a:rPr>
            </a:br>
            <a:r>
              <a:rPr lang="en-US" sz="1600">
                <a:solidFill>
                  <a:srgbClr val="0C0C0C"/>
                </a:solidFill>
                <a:latin typeface="Calibri"/>
                <a:ea typeface="Calibri"/>
                <a:cs typeface="Calibri"/>
                <a:sym typeface="Calibri"/>
              </a:rPr>
              <a:t>true change in soil moisture is high</a:t>
            </a:r>
          </a:p>
          <a:p>
            <a:pPr marL="342900" lvl="0" indent="-342900" algn="l" rtl="0">
              <a:lnSpc>
                <a:spcPct val="80000"/>
              </a:lnSpc>
              <a:spcBef>
                <a:spcPts val="0"/>
              </a:spcBef>
              <a:spcAft>
                <a:spcPts val="0"/>
              </a:spcAft>
              <a:buFont typeface="+mj-lt"/>
              <a:buAutoNum type="arabicPeriod"/>
            </a:pPr>
            <a:r>
              <a:rPr lang="en-US" sz="1600" b="1">
                <a:solidFill>
                  <a:srgbClr val="0C0C0C"/>
                </a:solidFill>
                <a:latin typeface="Calibri"/>
                <a:ea typeface="Calibri"/>
                <a:cs typeface="Calibri"/>
                <a:sym typeface="Calibri"/>
              </a:rPr>
              <a:t>Layerwise Norming</a:t>
            </a:r>
            <a:r>
              <a:rPr lang="en-US" sz="1600">
                <a:solidFill>
                  <a:srgbClr val="0C0C0C"/>
                </a:solidFill>
                <a:latin typeface="Calibri"/>
                <a:ea typeface="Calibri"/>
                <a:cs typeface="Calibri"/>
                <a:sym typeface="Calibri"/>
              </a:rPr>
              <a:t> modulates the amount of loss</a:t>
            </a:r>
            <a:br>
              <a:rPr lang="en-US" sz="1600">
                <a:solidFill>
                  <a:srgbClr val="0C0C0C"/>
                </a:solidFill>
                <a:latin typeface="Calibri"/>
                <a:ea typeface="Calibri"/>
                <a:cs typeface="Calibri"/>
                <a:sym typeface="Calibri"/>
              </a:rPr>
            </a:br>
            <a:r>
              <a:rPr lang="en-US" sz="1600">
                <a:solidFill>
                  <a:srgbClr val="0C0C0C"/>
                </a:solidFill>
                <a:latin typeface="Calibri"/>
                <a:ea typeface="Calibri"/>
                <a:cs typeface="Calibri"/>
                <a:sym typeface="Calibri"/>
              </a:rPr>
              <a:t>contributed by each of the outputs.</a:t>
            </a:r>
            <a:endParaRPr sz="1600" b="1">
              <a:solidFill>
                <a:srgbClr val="0C0C0C"/>
              </a:solidFill>
              <a:latin typeface="Calibri"/>
              <a:ea typeface="Calibri"/>
              <a:cs typeface="Calibri"/>
              <a:sym typeface="Calibri"/>
            </a:endParaRPr>
          </a:p>
        </p:txBody>
      </p:sp>
      <p:pic>
        <p:nvPicPr>
          <p:cNvPr id="8" name="Picture 7" descr="Chart, histogram&#10;&#10;AI-generated content may be incorrect.">
            <a:extLst>
              <a:ext uri="{FF2B5EF4-FFF2-40B4-BE49-F238E27FC236}">
                <a16:creationId xmlns:a16="http://schemas.microsoft.com/office/drawing/2014/main" id="{9B78A4B2-CCE4-5211-53CB-82C9BC411AFC}"/>
              </a:ext>
            </a:extLst>
          </p:cNvPr>
          <p:cNvPicPr>
            <a:picLocks noChangeAspect="1"/>
          </p:cNvPicPr>
          <p:nvPr/>
        </p:nvPicPr>
        <p:blipFill>
          <a:blip r:embed="rId4"/>
          <a:stretch>
            <a:fillRect/>
          </a:stretch>
        </p:blipFill>
        <p:spPr>
          <a:xfrm>
            <a:off x="6952338" y="179062"/>
            <a:ext cx="2086962" cy="1616032"/>
          </a:xfrm>
          <a:prstGeom prst="rect">
            <a:avLst/>
          </a:prstGeom>
        </p:spPr>
      </p:pic>
      <p:cxnSp>
        <p:nvCxnSpPr>
          <p:cNvPr id="11" name="Straight Arrow Connector 10">
            <a:extLst>
              <a:ext uri="{FF2B5EF4-FFF2-40B4-BE49-F238E27FC236}">
                <a16:creationId xmlns:a16="http://schemas.microsoft.com/office/drawing/2014/main" id="{A803E64A-D1D0-5592-4BDD-8BB0C9565AF5}"/>
              </a:ext>
            </a:extLst>
          </p:cNvPr>
          <p:cNvCxnSpPr>
            <a:cxnSpLocks/>
          </p:cNvCxnSpPr>
          <p:nvPr/>
        </p:nvCxnSpPr>
        <p:spPr>
          <a:xfrm flipH="1" flipV="1">
            <a:off x="6871842" y="4314996"/>
            <a:ext cx="757450" cy="1846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Google Shape;128;p15">
            <a:extLst>
              <a:ext uri="{FF2B5EF4-FFF2-40B4-BE49-F238E27FC236}">
                <a16:creationId xmlns:a16="http://schemas.microsoft.com/office/drawing/2014/main" id="{D3CC8592-1124-BC61-38C0-88C03DDE11DE}"/>
              </a:ext>
            </a:extLst>
          </p:cNvPr>
          <p:cNvSpPr txBox="1"/>
          <p:nvPr/>
        </p:nvSpPr>
        <p:spPr>
          <a:xfrm>
            <a:off x="4755328" y="4234813"/>
            <a:ext cx="996237"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State loss</a:t>
            </a:r>
            <a:endParaRPr sz="1050">
              <a:solidFill>
                <a:srgbClr val="F3F3F3"/>
              </a:solidFill>
              <a:highlight>
                <a:srgbClr val="000000"/>
              </a:highlight>
            </a:endParaRPr>
          </a:p>
        </p:txBody>
      </p:sp>
      <p:sp>
        <p:nvSpPr>
          <p:cNvPr id="14" name="Google Shape;128;p15">
            <a:extLst>
              <a:ext uri="{FF2B5EF4-FFF2-40B4-BE49-F238E27FC236}">
                <a16:creationId xmlns:a16="http://schemas.microsoft.com/office/drawing/2014/main" id="{710BC152-7CA8-9765-A515-292ED60DBACC}"/>
              </a:ext>
            </a:extLst>
          </p:cNvPr>
          <p:cNvSpPr txBox="1"/>
          <p:nvPr/>
        </p:nvSpPr>
        <p:spPr>
          <a:xfrm>
            <a:off x="4807952" y="3446437"/>
            <a:ext cx="1343973"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Full loss function</a:t>
            </a:r>
            <a:endParaRPr sz="1050">
              <a:solidFill>
                <a:srgbClr val="F3F3F3"/>
              </a:solidFill>
              <a:highlight>
                <a:srgbClr val="000000"/>
              </a:highlight>
            </a:endParaRPr>
          </a:p>
        </p:txBody>
      </p:sp>
      <p:sp>
        <p:nvSpPr>
          <p:cNvPr id="15" name="Google Shape;128;p15">
            <a:extLst>
              <a:ext uri="{FF2B5EF4-FFF2-40B4-BE49-F238E27FC236}">
                <a16:creationId xmlns:a16="http://schemas.microsoft.com/office/drawing/2014/main" id="{58914639-2E91-AE3B-7AEA-4F2D36E89F88}"/>
              </a:ext>
            </a:extLst>
          </p:cNvPr>
          <p:cNvSpPr txBox="1"/>
          <p:nvPr/>
        </p:nvSpPr>
        <p:spPr>
          <a:xfrm>
            <a:off x="4518252" y="3801168"/>
            <a:ext cx="1802186"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Increment loss</a:t>
            </a:r>
            <a:endParaRPr sz="1050">
              <a:solidFill>
                <a:srgbClr val="F3F3F3"/>
              </a:solidFill>
              <a:highlight>
                <a:srgbClr val="000000"/>
              </a:highlight>
            </a:endParaRPr>
          </a:p>
        </p:txBody>
      </p:sp>
      <p:sp>
        <p:nvSpPr>
          <p:cNvPr id="16" name="Google Shape;128;p15">
            <a:extLst>
              <a:ext uri="{FF2B5EF4-FFF2-40B4-BE49-F238E27FC236}">
                <a16:creationId xmlns:a16="http://schemas.microsoft.com/office/drawing/2014/main" id="{DF245813-67D6-8945-F928-64FDD604DB6D}"/>
              </a:ext>
            </a:extLst>
          </p:cNvPr>
          <p:cNvSpPr txBox="1"/>
          <p:nvPr/>
        </p:nvSpPr>
        <p:spPr>
          <a:xfrm>
            <a:off x="6975719" y="4314996"/>
            <a:ext cx="1802186"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Magnitude bias</a:t>
            </a:r>
            <a:endParaRPr sz="1050">
              <a:solidFill>
                <a:srgbClr val="F3F3F3"/>
              </a:solidFill>
              <a:highlight>
                <a:srgbClr val="000000"/>
              </a:highlight>
            </a:endParaRPr>
          </a:p>
        </p:txBody>
      </p:sp>
      <p:cxnSp>
        <p:nvCxnSpPr>
          <p:cNvPr id="20" name="Straight Arrow Connector 19">
            <a:extLst>
              <a:ext uri="{FF2B5EF4-FFF2-40B4-BE49-F238E27FC236}">
                <a16:creationId xmlns:a16="http://schemas.microsoft.com/office/drawing/2014/main" id="{14A9194C-A551-82A2-F3F7-5B9A91FA8D0F}"/>
              </a:ext>
            </a:extLst>
          </p:cNvPr>
          <p:cNvCxnSpPr>
            <a:cxnSpLocks/>
          </p:cNvCxnSpPr>
          <p:nvPr/>
        </p:nvCxnSpPr>
        <p:spPr>
          <a:xfrm flipH="1">
            <a:off x="7697531" y="4252974"/>
            <a:ext cx="689893" cy="306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Google Shape;128;p15">
            <a:extLst>
              <a:ext uri="{FF2B5EF4-FFF2-40B4-BE49-F238E27FC236}">
                <a16:creationId xmlns:a16="http://schemas.microsoft.com/office/drawing/2014/main" id="{32BDDA1A-AE4A-1CCA-07DA-8AEB3013791D}"/>
              </a:ext>
            </a:extLst>
          </p:cNvPr>
          <p:cNvSpPr txBox="1"/>
          <p:nvPr/>
        </p:nvSpPr>
        <p:spPr>
          <a:xfrm>
            <a:off x="7893187" y="3934075"/>
            <a:ext cx="996237"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Layerwise</a:t>
            </a:r>
          </a:p>
          <a:p>
            <a:pPr marL="0" lvl="0" indent="0" algn="ctr" rtl="0">
              <a:spcBef>
                <a:spcPts val="0"/>
              </a:spcBef>
              <a:spcAft>
                <a:spcPts val="0"/>
              </a:spcAft>
              <a:buNone/>
            </a:pPr>
            <a:r>
              <a:rPr lang="en" sz="1050">
                <a:solidFill>
                  <a:srgbClr val="F3F3F3"/>
                </a:solidFill>
                <a:highlight>
                  <a:srgbClr val="000000"/>
                </a:highlight>
              </a:rPr>
              <a:t>norming</a:t>
            </a:r>
            <a:endParaRPr sz="1050">
              <a:solidFill>
                <a:srgbClr val="F3F3F3"/>
              </a:solidFill>
              <a:highlight>
                <a:srgbClr val="000000"/>
              </a:highlight>
            </a:endParaRPr>
          </a:p>
        </p:txBody>
      </p:sp>
      <p:cxnSp>
        <p:nvCxnSpPr>
          <p:cNvPr id="24" name="Straight Arrow Connector 23">
            <a:extLst>
              <a:ext uri="{FF2B5EF4-FFF2-40B4-BE49-F238E27FC236}">
                <a16:creationId xmlns:a16="http://schemas.microsoft.com/office/drawing/2014/main" id="{D276C24C-1020-0EAC-FF42-01D508C421C1}"/>
              </a:ext>
            </a:extLst>
          </p:cNvPr>
          <p:cNvCxnSpPr>
            <a:cxnSpLocks/>
          </p:cNvCxnSpPr>
          <p:nvPr/>
        </p:nvCxnSpPr>
        <p:spPr>
          <a:xfrm>
            <a:off x="6780888" y="3504399"/>
            <a:ext cx="469679" cy="2160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824A732-2951-6C8D-6C1D-D3C5A421B9B3}"/>
              </a:ext>
            </a:extLst>
          </p:cNvPr>
          <p:cNvCxnSpPr>
            <a:cxnSpLocks/>
          </p:cNvCxnSpPr>
          <p:nvPr/>
        </p:nvCxnSpPr>
        <p:spPr>
          <a:xfrm flipH="1">
            <a:off x="5971753" y="3504399"/>
            <a:ext cx="809135" cy="2160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Google Shape;128;p15">
            <a:extLst>
              <a:ext uri="{FF2B5EF4-FFF2-40B4-BE49-F238E27FC236}">
                <a16:creationId xmlns:a16="http://schemas.microsoft.com/office/drawing/2014/main" id="{FC675865-2742-711A-F0A9-EF0A70686042}"/>
              </a:ext>
            </a:extLst>
          </p:cNvPr>
          <p:cNvSpPr txBox="1"/>
          <p:nvPr/>
        </p:nvSpPr>
        <p:spPr>
          <a:xfrm>
            <a:off x="5879795" y="3319748"/>
            <a:ext cx="1802186"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Increment ratio</a:t>
            </a:r>
            <a:endParaRPr sz="1050">
              <a:solidFill>
                <a:srgbClr val="F3F3F3"/>
              </a:solidFill>
              <a:highlight>
                <a:srgbClr val="000000"/>
              </a:highlight>
            </a:endParaRPr>
          </a:p>
        </p:txBody>
      </p:sp>
      <p:cxnSp>
        <p:nvCxnSpPr>
          <p:cNvPr id="34" name="Straight Arrow Connector 33">
            <a:extLst>
              <a:ext uri="{FF2B5EF4-FFF2-40B4-BE49-F238E27FC236}">
                <a16:creationId xmlns:a16="http://schemas.microsoft.com/office/drawing/2014/main" id="{F7E60213-ED14-77D1-8651-9CFEF1459C7A}"/>
              </a:ext>
            </a:extLst>
          </p:cNvPr>
          <p:cNvCxnSpPr>
            <a:cxnSpLocks/>
          </p:cNvCxnSpPr>
          <p:nvPr/>
        </p:nvCxnSpPr>
        <p:spPr>
          <a:xfrm flipH="1" flipV="1">
            <a:off x="7318806" y="4724068"/>
            <a:ext cx="757450" cy="1846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Google Shape;128;p15">
            <a:extLst>
              <a:ext uri="{FF2B5EF4-FFF2-40B4-BE49-F238E27FC236}">
                <a16:creationId xmlns:a16="http://schemas.microsoft.com/office/drawing/2014/main" id="{E72C763E-D912-4845-E184-F876ABD67309}"/>
              </a:ext>
            </a:extLst>
          </p:cNvPr>
          <p:cNvSpPr txBox="1"/>
          <p:nvPr/>
        </p:nvSpPr>
        <p:spPr>
          <a:xfrm>
            <a:off x="7256322" y="4648410"/>
            <a:ext cx="180218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50">
                <a:solidFill>
                  <a:srgbClr val="F3F3F3"/>
                </a:solidFill>
                <a:highlight>
                  <a:srgbClr val="000000"/>
                </a:highlight>
              </a:rPr>
              <a:t>Mean absolute error</a:t>
            </a:r>
          </a:p>
          <a:p>
            <a:pPr marL="0" lvl="0" indent="0" algn="ctr" rtl="0">
              <a:spcBef>
                <a:spcPts val="0"/>
              </a:spcBef>
              <a:spcAft>
                <a:spcPts val="0"/>
              </a:spcAft>
              <a:buNone/>
            </a:pPr>
            <a:r>
              <a:rPr lang="en" sz="1050">
                <a:solidFill>
                  <a:srgbClr val="F3F3F3"/>
                </a:solidFill>
                <a:highlight>
                  <a:srgbClr val="000000"/>
                </a:highlight>
              </a:rPr>
              <a:t>base loss function</a:t>
            </a:r>
            <a:endParaRPr sz="1050">
              <a:solidFill>
                <a:srgbClr val="F3F3F3"/>
              </a:solidFill>
              <a:highlight>
                <a:srgbClr val="000000"/>
              </a:highlight>
            </a:endParaRPr>
          </a:p>
        </p:txBody>
      </p:sp>
      <p:sp>
        <p:nvSpPr>
          <p:cNvPr id="35" name="Google Shape;75;p15">
            <a:extLst>
              <a:ext uri="{FF2B5EF4-FFF2-40B4-BE49-F238E27FC236}">
                <a16:creationId xmlns:a16="http://schemas.microsoft.com/office/drawing/2014/main" id="{741AE5CE-8E4C-333C-54B4-8561B874DEB5}"/>
              </a:ext>
            </a:extLst>
          </p:cNvPr>
          <p:cNvSpPr txBox="1">
            <a:spLocks/>
          </p:cNvSpPr>
          <p:nvPr/>
        </p:nvSpPr>
        <p:spPr>
          <a:xfrm>
            <a:off x="7772243" y="0"/>
            <a:ext cx="1357002" cy="264542"/>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lnSpc>
                <a:spcPct val="80000"/>
              </a:lnSpc>
              <a:buFont typeface="Arial"/>
              <a:buNone/>
            </a:pPr>
            <a:r>
              <a:rPr lang="en-US" sz="1200">
                <a:solidFill>
                  <a:srgbClr val="0C0C0C"/>
                </a:solidFill>
                <a:latin typeface="Calibri"/>
                <a:ea typeface="Calibri"/>
                <a:cs typeface="Calibri"/>
                <a:sym typeface="Calibri"/>
              </a:rPr>
              <a:t>(Smith, 2017)</a:t>
            </a:r>
          </a:p>
        </p:txBody>
      </p:sp>
      <p:pic>
        <p:nvPicPr>
          <p:cNvPr id="36" name="Picture 35">
            <a:extLst>
              <a:ext uri="{FF2B5EF4-FFF2-40B4-BE49-F238E27FC236}">
                <a16:creationId xmlns:a16="http://schemas.microsoft.com/office/drawing/2014/main" id="{7C13A117-6FD8-25D5-E034-93847C4252CF}"/>
              </a:ext>
            </a:extLst>
          </p:cNvPr>
          <p:cNvPicPr>
            <a:picLocks noChangeAspect="1"/>
          </p:cNvPicPr>
          <p:nvPr/>
        </p:nvPicPr>
        <p:blipFill>
          <a:blip r:embed="rId5"/>
          <a:srcRect l="10778" t="10527" b="52237"/>
          <a:stretch/>
        </p:blipFill>
        <p:spPr>
          <a:xfrm>
            <a:off x="6457555" y="2620250"/>
            <a:ext cx="2399014" cy="734208"/>
          </a:xfrm>
          <a:prstGeom prst="rect">
            <a:avLst/>
          </a:prstGeom>
        </p:spPr>
      </p:pic>
      <p:pic>
        <p:nvPicPr>
          <p:cNvPr id="37" name="Picture 36">
            <a:extLst>
              <a:ext uri="{FF2B5EF4-FFF2-40B4-BE49-F238E27FC236}">
                <a16:creationId xmlns:a16="http://schemas.microsoft.com/office/drawing/2014/main" id="{E0E3939A-0AAC-C6D2-40AA-1C05DE86A374}"/>
              </a:ext>
            </a:extLst>
          </p:cNvPr>
          <p:cNvPicPr>
            <a:picLocks noChangeAspect="1"/>
          </p:cNvPicPr>
          <p:nvPr/>
        </p:nvPicPr>
        <p:blipFill>
          <a:blip r:embed="rId6"/>
          <a:srcRect l="9239" t="9643" b="53889"/>
          <a:stretch/>
        </p:blipFill>
        <p:spPr>
          <a:xfrm>
            <a:off x="6457554" y="1874376"/>
            <a:ext cx="2402513" cy="707932"/>
          </a:xfrm>
          <a:prstGeom prst="rect">
            <a:avLst/>
          </a:prstGeom>
        </p:spPr>
      </p:pic>
      <p:sp>
        <p:nvSpPr>
          <p:cNvPr id="38" name="Slide Number Placeholder 37">
            <a:extLst>
              <a:ext uri="{FF2B5EF4-FFF2-40B4-BE49-F238E27FC236}">
                <a16:creationId xmlns:a16="http://schemas.microsoft.com/office/drawing/2014/main" id="{192412B4-EACE-B159-3F62-827E85A083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9</a:t>
            </a:fld>
            <a:endParaRPr lang="en"/>
          </a:p>
        </p:txBody>
      </p:sp>
    </p:spTree>
    <p:extLst>
      <p:ext uri="{BB962C8B-B14F-4D97-AF65-F5344CB8AC3E}">
        <p14:creationId xmlns:p14="http://schemas.microsoft.com/office/powerpoint/2010/main" val="394566826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2915</TotalTime>
  <Words>8550</Words>
  <Application>Microsoft Macintosh PowerPoint</Application>
  <PresentationFormat>On-screen Show (16:9)</PresentationFormat>
  <Paragraphs>800</Paragraphs>
  <Slides>56</Slides>
  <Notes>53</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Proxima Nova</vt:lpstr>
      <vt:lpstr>Arial</vt:lpstr>
      <vt:lpstr>CMTI12</vt:lpstr>
      <vt:lpstr>Space Mono</vt:lpstr>
      <vt:lpstr>Calibri</vt:lpstr>
      <vt:lpstr>CMR12</vt:lpstr>
      <vt:lpstr>Cambria Math</vt:lpstr>
      <vt:lpstr>Simple Light</vt:lpstr>
      <vt:lpstr>PowerPoint Presentation</vt:lpstr>
      <vt:lpstr>Overview and Goal</vt:lpstr>
      <vt:lpstr>NLDAS-2/Noah-LSM background</vt:lpstr>
      <vt:lpstr>PowerPoint Presentation</vt:lpstr>
      <vt:lpstr>PowerPoint Presentation</vt:lpstr>
      <vt:lpstr>PowerPoint Presentation</vt:lpstr>
      <vt:lpstr>PowerPoint Presentation</vt:lpstr>
      <vt:lpstr>PowerPoint Presentation</vt:lpstr>
      <vt:lpstr>PowerPoint Presentation</vt:lpstr>
      <vt:lpstr>Neural Net Architectures: FNN &amp; RNN</vt:lpstr>
      <vt:lpstr>Neural Net Architectures: RNN and LSTM</vt:lpstr>
      <vt:lpstr>Handling Snow</vt:lpstr>
      <vt:lpstr>Training data, Evaluation Challenges and Strategies</vt:lpstr>
      <vt:lpstr>Training and Evaluation Methodology</vt:lpstr>
      <vt:lpstr>Evaluation Metrics</vt:lpstr>
      <vt:lpstr>Results: Best Models in Each Category</vt:lpstr>
      <vt:lpstr>Spatial characteristics in 0-10cm layer</vt:lpstr>
      <vt:lpstr>Spatial characteristics: 40-100cm layer</vt:lpstr>
      <vt:lpstr>40-100cm Layer Slope Type Tiling Artifact</vt:lpstr>
      <vt:lpstr>Model performance wrt Surface Air </vt:lpstr>
      <vt:lpstr>Model bias wrt Saturation and Increment</vt:lpstr>
      <vt:lpstr>Model performance with respect to Snow and Temperature</vt:lpstr>
      <vt:lpstr>Focus Region: Mississippi Alluvial Plain</vt:lpstr>
      <vt:lpstr>Focus Region: Mississippi Alluvial Plain Seasonality</vt:lpstr>
      <vt:lpstr>Focus Region: Mississippi Alluvial Plain Seasonality</vt:lpstr>
      <vt:lpstr>Focus Region: Mississippi Alluvial Plain Drought Case</vt:lpstr>
      <vt:lpstr>Feature importance results</vt:lpstr>
      <vt:lpstr>Loss Function Manipulation Results</vt:lpstr>
      <vt:lpstr>Loss Function Manipulation Results: magnitude bias</vt:lpstr>
      <vt:lpstr>Key Takeaways</vt:lpstr>
      <vt:lpstr>Future Directions / Questions?</vt:lpstr>
      <vt:lpstr>PowerPoint Presentation</vt:lpstr>
      <vt:lpstr>Temporal characteristics: 0-10cm layer</vt:lpstr>
      <vt:lpstr>Spatial characteristics: 10-40cm layer</vt:lpstr>
      <vt:lpstr>Temporal characteristics: 10-40cm layer</vt:lpstr>
      <vt:lpstr>Focus Region: High Plains</vt:lpstr>
      <vt:lpstr>Focus Region: High Plains Seasonality</vt:lpstr>
      <vt:lpstr>Focus Region: High Plains Snow Case Study</vt:lpstr>
      <vt:lpstr>Best Models in Each Category</vt:lpstr>
      <vt:lpstr>Graphics for entropy explanation</vt:lpstr>
      <vt:lpstr>Bulk Evaluation: Validation Histograms</vt:lpstr>
      <vt:lpstr>Bulk Evaluation: Horizon error</vt:lpstr>
      <vt:lpstr>Bulk Evaluation: Error wrt Humidity/Temp </vt:lpstr>
      <vt:lpstr>Case Study: Hurricane Florence</vt:lpstr>
      <vt:lpstr>Case Study: Hurricane Florence</vt:lpstr>
      <vt:lpstr>Case Study: Gatlinburg Drought (+ Fire)</vt:lpstr>
      <vt:lpstr>Case Study: Nebraska Sandhills</vt:lpstr>
      <vt:lpstr>Future Directions / Questions?</vt:lpstr>
      <vt:lpstr>Neural Net Training Methodology</vt:lpstr>
      <vt:lpstr>Evaluation Example: Error wrt Saturation/change </vt:lpstr>
      <vt:lpstr>Evaluation Example: Sample Cases</vt:lpstr>
      <vt:lpstr>Evaluation Example: Infiltration Validation</vt:lpstr>
      <vt:lpstr>Supporting Open Science</vt:lpstr>
      <vt:lpstr>Lessons So Far</vt:lpstr>
      <vt:lpstr>Lessons: State vs Increment</vt:lpstr>
      <vt:lpstr>Lessons: Snow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Dodson, Mitchell T. (MSFC-ST12)[UAH]</cp:lastModifiedBy>
  <cp:revision>17</cp:revision>
  <cp:lastPrinted>2025-05-22T21:16:02Z</cp:lastPrinted>
  <dcterms:modified xsi:type="dcterms:W3CDTF">2025-05-23T16:40:18Z</dcterms:modified>
</cp:coreProperties>
</file>